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2.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8" r:id="rId1"/>
  </p:sldMasterIdLst>
  <p:notesMasterIdLst>
    <p:notesMasterId r:id="rId25"/>
  </p:notesMasterIdLst>
  <p:sldIdLst>
    <p:sldId id="256" r:id="rId2"/>
    <p:sldId id="257" r:id="rId3"/>
    <p:sldId id="258" r:id="rId4"/>
    <p:sldId id="259" r:id="rId5"/>
    <p:sldId id="260" r:id="rId6"/>
    <p:sldId id="261" r:id="rId7"/>
    <p:sldId id="262" r:id="rId8"/>
    <p:sldId id="263" r:id="rId9"/>
    <p:sldId id="264" r:id="rId10"/>
    <p:sldId id="265" r:id="rId11"/>
    <p:sldId id="274" r:id="rId12"/>
    <p:sldId id="266" r:id="rId13"/>
    <p:sldId id="276" r:id="rId14"/>
    <p:sldId id="275" r:id="rId15"/>
    <p:sldId id="277" r:id="rId16"/>
    <p:sldId id="267" r:id="rId17"/>
    <p:sldId id="268" r:id="rId18"/>
    <p:sldId id="269" r:id="rId19"/>
    <p:sldId id="278" r:id="rId20"/>
    <p:sldId id="279" r:id="rId21"/>
    <p:sldId id="280" r:id="rId22"/>
    <p:sldId id="281" r:id="rId23"/>
    <p:sldId id="282" r:id="rId24"/>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9B33CA5-BCBF-4407-BCE9-2DCECA97D53B}" type="datetimeFigureOut">
              <a:rPr lang="ru-RU" smtClean="0"/>
              <a:t>27.02.2012</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A9FE12D-1D92-4D42-AF6D-610A2FA826FB}" type="slidenum">
              <a:rPr lang="ru-RU" smtClean="0"/>
              <a:t>‹#›</a:t>
            </a:fld>
            <a:endParaRPr lang="ru-RU"/>
          </a:p>
        </p:txBody>
      </p:sp>
    </p:spTree>
    <p:extLst>
      <p:ext uri="{BB962C8B-B14F-4D97-AF65-F5344CB8AC3E}">
        <p14:creationId xmlns:p14="http://schemas.microsoft.com/office/powerpoint/2010/main" val="19352089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smtClean="0"/>
          </a:p>
        </p:txBody>
      </p:sp>
      <p:sp>
        <p:nvSpPr>
          <p:cNvPr id="2662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A2EBA90-C6B3-4438-9AED-529B6389A587}" type="slidenum">
              <a:rPr smtClean="0"/>
              <a:pPr fontAlgn="base">
                <a:spcBef>
                  <a:spcPct val="0"/>
                </a:spcBef>
                <a:spcAft>
                  <a:spcPct val="0"/>
                </a:spcAft>
                <a:defRPr/>
              </a:pPr>
              <a:t>13</a:t>
            </a:fld>
            <a:endParaRPr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smtClean="0"/>
          </a:p>
        </p:txBody>
      </p:sp>
      <p:sp>
        <p:nvSpPr>
          <p:cNvPr id="2662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ED5F365-3392-40EE-958B-3AAD0AC27676}" type="slidenum">
              <a:rPr smtClean="0"/>
              <a:pPr fontAlgn="base">
                <a:spcBef>
                  <a:spcPct val="0"/>
                </a:spcBef>
                <a:spcAft>
                  <a:spcPct val="0"/>
                </a:spcAft>
                <a:defRPr/>
              </a:pPr>
              <a:t>14</a:t>
            </a:fld>
            <a:endParaRPr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smtClean="0"/>
          </a:p>
        </p:txBody>
      </p:sp>
      <p:sp>
        <p:nvSpPr>
          <p:cNvPr id="2662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63B302C-FDC6-4680-A1C2-9C9CCD94CB06}" type="slidenum">
              <a:rPr smtClean="0"/>
              <a:pPr fontAlgn="base">
                <a:spcBef>
                  <a:spcPct val="0"/>
                </a:spcBef>
                <a:spcAft>
                  <a:spcPct val="0"/>
                </a:spcAft>
                <a:defRPr/>
              </a:pPr>
              <a:t>15</a:t>
            </a:fld>
            <a:endParaRPr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Ref idx="1002">
        <a:schemeClr val="bg2"/>
      </p:bgRef>
    </p:bg>
    <p:spTree>
      <p:nvGrpSpPr>
        <p:cNvPr id="1" name=""/>
        <p:cNvGrpSpPr/>
        <p:nvPr/>
      </p:nvGrpSpPr>
      <p:grpSpPr>
        <a:xfrm>
          <a:off x="0" y="0"/>
          <a:ext cx="0" cy="0"/>
          <a:chOff x="0" y="0"/>
          <a:chExt cx="0" cy="0"/>
        </a:xfrm>
      </p:grpSpPr>
      <p:sp>
        <p:nvSpPr>
          <p:cNvPr id="4" name="Freeform 6"/>
          <p:cNvSpPr>
            <a:spLocks/>
          </p:cNvSpPr>
          <p:nvPr/>
        </p:nvSpPr>
        <p:spPr bwMode="auto">
          <a:xfrm>
            <a:off x="-9525" y="-7938"/>
            <a:ext cx="916305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5" name="Freeform 7"/>
          <p:cNvSpPr>
            <a:spLocks/>
          </p:cNvSpPr>
          <p:nvPr/>
        </p:nvSpPr>
        <p:spPr bwMode="auto">
          <a:xfrm>
            <a:off x="4381500" y="-7938"/>
            <a:ext cx="47625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grpSp>
        <p:nvGrpSpPr>
          <p:cNvPr id="6" name="Group 1"/>
          <p:cNvGrpSpPr>
            <a:grpSpLocks/>
          </p:cNvGrpSpPr>
          <p:nvPr/>
        </p:nvGrpSpPr>
        <p:grpSpPr bwMode="auto">
          <a:xfrm>
            <a:off x="-19050" y="203200"/>
            <a:ext cx="9180513" cy="647700"/>
            <a:chOff x="-19045" y="216550"/>
            <a:chExt cx="9180548" cy="649224"/>
          </a:xfrm>
        </p:grpSpPr>
        <p:sp>
          <p:nvSpPr>
            <p:cNvPr id="7"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8"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grpSp>
      <p:sp>
        <p:nvSpPr>
          <p:cNvPr id="9" name="Title 8"/>
          <p:cNvSpPr>
            <a:spLocks noGrp="1"/>
          </p:cNvSpPr>
          <p:nvPr>
            <p:ph type="ctrTitle"/>
          </p:nvPr>
        </p:nvSpPr>
        <p:spPr>
          <a:xfrm>
            <a:off x="533400" y="1371600"/>
            <a:ext cx="7851648"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ru-RU" smtClean="0"/>
              <a:t>Образец заголовка</a:t>
            </a:r>
            <a:endParaRPr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ru-RU" smtClean="0"/>
              <a:t>Образец подзаголовка</a:t>
            </a:r>
            <a:endParaRPr lang="en-US"/>
          </a:p>
        </p:txBody>
      </p:sp>
      <p:sp>
        <p:nvSpPr>
          <p:cNvPr id="10" name="Date Placeholder 29"/>
          <p:cNvSpPr>
            <a:spLocks noGrp="1"/>
          </p:cNvSpPr>
          <p:nvPr>
            <p:ph type="dt" sz="half" idx="10"/>
          </p:nvPr>
        </p:nvSpPr>
        <p:spPr/>
        <p:txBody>
          <a:bodyPr/>
          <a:lstStyle>
            <a:lvl1pPr>
              <a:defRPr/>
            </a:lvl1pPr>
          </a:lstStyle>
          <a:p>
            <a:pPr>
              <a:defRPr/>
            </a:pPr>
            <a:fld id="{7FF29F9D-5134-44D1-801C-68516947F1C7}" type="datetimeFigureOut">
              <a:rPr lang="ru-RU"/>
              <a:pPr>
                <a:defRPr/>
              </a:pPr>
              <a:t>27.02.2012</a:t>
            </a:fld>
            <a:endParaRPr lang="ru-RU"/>
          </a:p>
        </p:txBody>
      </p:sp>
      <p:sp>
        <p:nvSpPr>
          <p:cNvPr id="11" name="Footer Placeholder 18"/>
          <p:cNvSpPr>
            <a:spLocks noGrp="1"/>
          </p:cNvSpPr>
          <p:nvPr>
            <p:ph type="ftr" sz="quarter" idx="11"/>
          </p:nvPr>
        </p:nvSpPr>
        <p:spPr/>
        <p:txBody>
          <a:bodyPr/>
          <a:lstStyle>
            <a:lvl1pPr>
              <a:defRPr/>
            </a:lvl1pPr>
          </a:lstStyle>
          <a:p>
            <a:pPr>
              <a:defRPr/>
            </a:pPr>
            <a:endParaRPr lang="ru-RU"/>
          </a:p>
        </p:txBody>
      </p:sp>
      <p:sp>
        <p:nvSpPr>
          <p:cNvPr id="12" name="Slide Number Placeholder 26"/>
          <p:cNvSpPr>
            <a:spLocks noGrp="1"/>
          </p:cNvSpPr>
          <p:nvPr>
            <p:ph type="sldNum" sz="quarter" idx="12"/>
          </p:nvPr>
        </p:nvSpPr>
        <p:spPr>
          <a:xfrm>
            <a:off x="7924800" y="6356350"/>
            <a:ext cx="762000" cy="365125"/>
          </a:xfrm>
        </p:spPr>
        <p:txBody>
          <a:bodyPr/>
          <a:lstStyle>
            <a:lvl1pPr>
              <a:defRPr/>
            </a:lvl1pPr>
          </a:lstStyle>
          <a:p>
            <a:pPr>
              <a:defRPr/>
            </a:pPr>
            <a:fld id="{7614A73D-4E1D-48D5-8815-1F3577028CCB}" type="slidenum">
              <a:rPr lang="ru-RU"/>
              <a:pPr>
                <a:defRPr/>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2"/>
      </p:bgRef>
    </p:bg>
    <p:spTree>
      <p:nvGrpSpPr>
        <p:cNvPr id="1" name=""/>
        <p:cNvGrpSpPr/>
        <p:nvPr/>
      </p:nvGrpSpPr>
      <p:grpSpPr>
        <a:xfrm>
          <a:off x="0" y="0"/>
          <a:ext cx="0" cy="0"/>
          <a:chOff x="0" y="0"/>
          <a:chExt cx="0" cy="0"/>
        </a:xfrm>
      </p:grpSpPr>
      <p:sp>
        <p:nvSpPr>
          <p:cNvPr id="4" name="Freeform 6"/>
          <p:cNvSpPr>
            <a:spLocks/>
          </p:cNvSpPr>
          <p:nvPr/>
        </p:nvSpPr>
        <p:spPr bwMode="auto">
          <a:xfrm>
            <a:off x="-9525" y="-7938"/>
            <a:ext cx="916305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5" name="Freeform 7"/>
          <p:cNvSpPr>
            <a:spLocks/>
          </p:cNvSpPr>
          <p:nvPr/>
        </p:nvSpPr>
        <p:spPr bwMode="auto">
          <a:xfrm>
            <a:off x="4381500" y="-7938"/>
            <a:ext cx="47625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grpSp>
        <p:nvGrpSpPr>
          <p:cNvPr id="6" name="Group 1"/>
          <p:cNvGrpSpPr>
            <a:grpSpLocks/>
          </p:cNvGrpSpPr>
          <p:nvPr/>
        </p:nvGrpSpPr>
        <p:grpSpPr bwMode="auto">
          <a:xfrm>
            <a:off x="-19050" y="203200"/>
            <a:ext cx="9180513" cy="647700"/>
            <a:chOff x="-19045" y="216550"/>
            <a:chExt cx="9180548" cy="649224"/>
          </a:xfrm>
        </p:grpSpPr>
        <p:sp>
          <p:nvSpPr>
            <p:cNvPr id="7"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8"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grpSp>
      <p:sp>
        <p:nvSpPr>
          <p:cNvPr id="2" name="Title 1"/>
          <p:cNvSpPr>
            <a:spLocks noGrp="1"/>
          </p:cNvSpPr>
          <p:nvPr>
            <p:ph type="title"/>
          </p:nvPr>
        </p:nvSpPr>
        <p:spPr>
          <a:xfrm>
            <a:off x="530352" y="1316736"/>
            <a:ext cx="77724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ru-RU" smtClean="0"/>
              <a:t>Образец заголовка</a:t>
            </a:r>
            <a:endParaRPr lang="en-US"/>
          </a:p>
        </p:txBody>
      </p:sp>
      <p:sp>
        <p:nvSpPr>
          <p:cNvPr id="3" name="Text Placeholder 2"/>
          <p:cNvSpPr>
            <a:spLocks noGrp="1"/>
          </p:cNvSpPr>
          <p:nvPr>
            <p:ph type="body" idx="1"/>
          </p:nvPr>
        </p:nvSpPr>
        <p:spPr>
          <a:xfrm>
            <a:off x="530352" y="2704664"/>
            <a:ext cx="77724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ru-RU" smtClean="0"/>
              <a:t>Образец текста</a:t>
            </a:r>
          </a:p>
        </p:txBody>
      </p:sp>
      <p:sp>
        <p:nvSpPr>
          <p:cNvPr id="9" name="Date Placeholder 3"/>
          <p:cNvSpPr>
            <a:spLocks noGrp="1"/>
          </p:cNvSpPr>
          <p:nvPr>
            <p:ph type="dt" sz="half" idx="10"/>
          </p:nvPr>
        </p:nvSpPr>
        <p:spPr/>
        <p:txBody>
          <a:bodyPr/>
          <a:lstStyle>
            <a:lvl1pPr>
              <a:defRPr/>
            </a:lvl1pPr>
          </a:lstStyle>
          <a:p>
            <a:pPr>
              <a:defRPr/>
            </a:pPr>
            <a:fld id="{1642BAF6-06A3-4D0E-A241-03D7E91B8AAD}" type="datetimeFigureOut">
              <a:rPr lang="ru-RU"/>
              <a:pPr>
                <a:defRPr/>
              </a:pPr>
              <a:t>27.02.2012</a:t>
            </a:fld>
            <a:endParaRPr lang="ru-RU"/>
          </a:p>
        </p:txBody>
      </p:sp>
      <p:sp>
        <p:nvSpPr>
          <p:cNvPr id="10" name="Footer Placeholder 4"/>
          <p:cNvSpPr>
            <a:spLocks noGrp="1"/>
          </p:cNvSpPr>
          <p:nvPr>
            <p:ph type="ftr" sz="quarter" idx="11"/>
          </p:nvPr>
        </p:nvSpPr>
        <p:spPr/>
        <p:txBody>
          <a:bodyPr/>
          <a:lstStyle>
            <a:lvl1pPr>
              <a:defRPr/>
            </a:lvl1pPr>
          </a:lstStyle>
          <a:p>
            <a:pPr>
              <a:defRPr/>
            </a:pPr>
            <a:endParaRPr lang="ru-RU"/>
          </a:p>
        </p:txBody>
      </p:sp>
      <p:sp>
        <p:nvSpPr>
          <p:cNvPr id="11" name="Slide Number Placeholder 5"/>
          <p:cNvSpPr>
            <a:spLocks noGrp="1"/>
          </p:cNvSpPr>
          <p:nvPr>
            <p:ph type="sldNum" sz="quarter" idx="12"/>
          </p:nvPr>
        </p:nvSpPr>
        <p:spPr>
          <a:xfrm>
            <a:off x="7924800" y="6356350"/>
            <a:ext cx="762000" cy="365125"/>
          </a:xfrm>
        </p:spPr>
        <p:txBody>
          <a:bodyPr/>
          <a:lstStyle>
            <a:lvl1pPr>
              <a:defRPr/>
            </a:lvl1pPr>
          </a:lstStyle>
          <a:p>
            <a:pPr>
              <a:defRPr/>
            </a:pPr>
            <a:fld id="{CF13867B-469D-47C3-8D67-698B6D20C6DE}" type="slidenum">
              <a:rPr lang="ru-RU"/>
              <a:pPr>
                <a:defRPr/>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5" name="Snip and Round Single Corner Rectangle 8"/>
          <p:cNvSpPr/>
          <p:nvPr/>
        </p:nvSpPr>
        <p:spPr>
          <a:xfrm rot="420000" flipV="1">
            <a:off x="3165475" y="1108075"/>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ight Triangle 11"/>
          <p:cNvSpPr/>
          <p:nvPr/>
        </p:nvSpPr>
        <p:spPr>
          <a:xfrm rot="420000" flipV="1">
            <a:off x="8004175" y="5359400"/>
            <a:ext cx="155575"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8"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2" name="Title 1"/>
          <p:cNvSpPr>
            <a:spLocks noGrp="1"/>
          </p:cNvSpPr>
          <p:nvPr>
            <p:ph type="title"/>
          </p:nvPr>
        </p:nvSpPr>
        <p:spPr>
          <a:xfrm>
            <a:off x="609600" y="1176996"/>
            <a:ext cx="2212848" cy="1582621"/>
          </a:xfrm>
        </p:spPr>
        <p:txBody>
          <a:bodyPr lIns="45720" rIns="45720" bIns="45720"/>
          <a:lstStyle>
            <a:lvl1pPr algn="l">
              <a:buNone/>
              <a:defRPr sz="2000" b="1">
                <a:solidFill>
                  <a:schemeClr val="tx2"/>
                </a:solidFill>
              </a:defRPr>
            </a:lvl1pPr>
          </a:lstStyle>
          <a:p>
            <a:r>
              <a:rPr lang="ru-RU" smtClean="0"/>
              <a:t>Образец заголовка</a:t>
            </a:r>
            <a:endParaRPr lang="en-US"/>
          </a:p>
        </p:txBody>
      </p:sp>
      <p:sp>
        <p:nvSpPr>
          <p:cNvPr id="4" name="Text Placeholder 3"/>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ru-RU" smtClean="0"/>
              <a:t>Образец текста</a:t>
            </a: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ru-RU" noProof="0" smtClean="0"/>
              <a:t>Вставка рисунка</a:t>
            </a:r>
            <a:endParaRPr lang="en-US" noProof="0" dirty="0"/>
          </a:p>
        </p:txBody>
      </p:sp>
      <p:sp>
        <p:nvSpPr>
          <p:cNvPr id="9" name="Date Placeholder 4"/>
          <p:cNvSpPr>
            <a:spLocks noGrp="1"/>
          </p:cNvSpPr>
          <p:nvPr>
            <p:ph type="dt" sz="half" idx="10"/>
          </p:nvPr>
        </p:nvSpPr>
        <p:spPr/>
        <p:txBody>
          <a:bodyPr/>
          <a:lstStyle>
            <a:lvl1pPr>
              <a:defRPr/>
            </a:lvl1pPr>
          </a:lstStyle>
          <a:p>
            <a:pPr>
              <a:defRPr/>
            </a:pPr>
            <a:fld id="{7F841261-DDDD-480D-881B-72BDD31DD16A}" type="datetimeFigureOut">
              <a:rPr lang="ru-RU"/>
              <a:pPr>
                <a:defRPr/>
              </a:pPr>
              <a:t>27.02.2012</a:t>
            </a:fld>
            <a:endParaRPr lang="ru-RU"/>
          </a:p>
        </p:txBody>
      </p:sp>
      <p:sp>
        <p:nvSpPr>
          <p:cNvPr id="10" name="Footer Placeholder 5"/>
          <p:cNvSpPr>
            <a:spLocks noGrp="1"/>
          </p:cNvSpPr>
          <p:nvPr>
            <p:ph type="ftr" sz="quarter" idx="11"/>
          </p:nvPr>
        </p:nvSpPr>
        <p:spPr/>
        <p:txBody>
          <a:bodyPr/>
          <a:lstStyle>
            <a:lvl1pPr>
              <a:defRPr/>
            </a:lvl1pPr>
          </a:lstStyle>
          <a:p>
            <a:pPr>
              <a:defRPr/>
            </a:pPr>
            <a:endParaRPr lang="ru-RU"/>
          </a:p>
        </p:txBody>
      </p:sp>
      <p:sp>
        <p:nvSpPr>
          <p:cNvPr id="11" name="Slide Number Placeholder 6"/>
          <p:cNvSpPr>
            <a:spLocks noGrp="1"/>
          </p:cNvSpPr>
          <p:nvPr>
            <p:ph type="sldNum" sz="quarter" idx="12"/>
          </p:nvPr>
        </p:nvSpPr>
        <p:spPr/>
        <p:txBody>
          <a:bodyPr/>
          <a:lstStyle>
            <a:lvl1pPr>
              <a:defRPr/>
            </a:lvl1pPr>
          </a:lstStyle>
          <a:p>
            <a:pPr>
              <a:defRPr/>
            </a:pPr>
            <a:fld id="{6D41BF4D-ACB5-4175-9E13-59557376702E}" type="slidenum">
              <a:rPr lang="ru-RU"/>
              <a:pPr>
                <a:defRPr/>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Заголовок и объект">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62000" y="269632"/>
            <a:ext cx="8077200" cy="1143000"/>
          </a:xfrm>
        </p:spPr>
        <p:txBody>
          <a:bodyPr/>
          <a:lstStyle>
            <a:lvl1pPr algn="l" latinLnBrk="0">
              <a:defRPr lang="ru-RU"/>
            </a:lvl1pPr>
          </a:lstStyle>
          <a:p>
            <a:r>
              <a:rPr lang="ru-RU" smtClean="0"/>
              <a:t>Образец заголовка</a:t>
            </a:r>
            <a:endParaRPr lang="ru-RU"/>
          </a:p>
        </p:txBody>
      </p:sp>
      <p:sp>
        <p:nvSpPr>
          <p:cNvPr id="3" name="Content Placeholder 2"/>
          <p:cNvSpPr>
            <a:spLocks noGrp="1"/>
          </p:cNvSpPr>
          <p:nvPr>
            <p:ph idx="1"/>
          </p:nvPr>
        </p:nvSpPr>
        <p:spPr>
          <a:xfrm>
            <a:off x="762000" y="1596413"/>
            <a:ext cx="8077200" cy="4297363"/>
          </a:xfrm>
        </p:spPr>
        <p:txBody>
          <a:bodyPr>
            <a:normAutofit/>
          </a:bodyPr>
          <a:lstStyle>
            <a:lvl1pPr latinLnBrk="0">
              <a:defRPr lang="ru-RU" sz="3200">
                <a:latin typeface="+mn-lt"/>
              </a:defRPr>
            </a:lvl1pPr>
            <a:lvl2pPr latinLnBrk="0">
              <a:defRPr lang="ru-RU" sz="2800">
                <a:latin typeface="+mn-lt"/>
              </a:defRPr>
            </a:lvl2pPr>
            <a:lvl3pPr latinLnBrk="0">
              <a:defRPr lang="ru-RU" sz="2400">
                <a:latin typeface="+mn-lt"/>
              </a:defRPr>
            </a:lvl3pPr>
            <a:lvl4pPr latinLnBrk="0">
              <a:defRPr lang="ru-RU" sz="2400">
                <a:latin typeface="+mn-lt"/>
              </a:defRPr>
            </a:lvl4pPr>
            <a:lvl5pPr latinLnBrk="0">
              <a:defRPr lang="ru-RU" sz="2400">
                <a:latin typeface="+mn-lt"/>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Date Placeholder 3"/>
          <p:cNvSpPr>
            <a:spLocks noGrp="1"/>
          </p:cNvSpPr>
          <p:nvPr>
            <p:ph type="dt" sz="half" idx="10"/>
          </p:nvPr>
        </p:nvSpPr>
        <p:spPr/>
        <p:txBody>
          <a:bodyPr/>
          <a:lstStyle>
            <a:lvl1pPr>
              <a:defRPr/>
            </a:lvl1pPr>
          </a:lstStyle>
          <a:p>
            <a:pPr>
              <a:defRPr/>
            </a:pPr>
            <a:fld id="{8986E79D-7F99-40F0-B865-84E11D90EE6F}" type="datetimeFigureOut">
              <a:rPr/>
              <a:pPr>
                <a:defRPr/>
              </a:pPr>
              <a:t>27.02.2012</a:t>
            </a:fld>
            <a:endParaRPr/>
          </a:p>
        </p:txBody>
      </p:sp>
      <p:sp>
        <p:nvSpPr>
          <p:cNvPr id="5" name="Footer Placeholder 4"/>
          <p:cNvSpPr>
            <a:spLocks noGrp="1"/>
          </p:cNvSpPr>
          <p:nvPr>
            <p:ph type="ftr" sz="quarter" idx="11"/>
          </p:nvPr>
        </p:nvSpPr>
        <p:spPr/>
        <p:txBody>
          <a:bodyPr/>
          <a:lstStyle>
            <a:lvl1pPr>
              <a:defRPr/>
            </a:lvl1pPr>
          </a:lstStyle>
          <a:p>
            <a:pPr>
              <a:defRPr/>
            </a:pPr>
            <a:endParaRPr/>
          </a:p>
        </p:txBody>
      </p:sp>
      <p:sp>
        <p:nvSpPr>
          <p:cNvPr id="6" name="Slide Number Placeholder 5"/>
          <p:cNvSpPr>
            <a:spLocks noGrp="1"/>
          </p:cNvSpPr>
          <p:nvPr>
            <p:ph type="sldNum" sz="quarter" idx="12"/>
          </p:nvPr>
        </p:nvSpPr>
        <p:spPr/>
        <p:txBody>
          <a:bodyPr/>
          <a:lstStyle>
            <a:lvl1pPr>
              <a:defRPr/>
            </a:lvl1pPr>
          </a:lstStyle>
          <a:p>
            <a:pPr>
              <a:defRPr/>
            </a:pPr>
            <a:fld id="{3FBFC16D-A297-4C1D-89B1-752E70A7EAA2}" type="slidenum">
              <a:rPr/>
              <a:pPr>
                <a:defRPr/>
              </a:pPr>
              <a:t>‹#›</a:t>
            </a:fld>
            <a:endParaRPr/>
          </a:p>
        </p:txBody>
      </p:sp>
    </p:spTree>
    <p:extLst>
      <p:ext uri="{BB962C8B-B14F-4D97-AF65-F5344CB8AC3E}">
        <p14:creationId xmlns:p14="http://schemas.microsoft.com/office/powerpoint/2010/main" val="4028623868"/>
      </p:ext>
    </p:extLst>
  </p:cSld>
  <p:clrMapOvr>
    <a:masterClrMapping/>
  </p:clrMapOvr>
  <p:transition spd="slow">
    <p:wipe dir="d"/>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32774" name="Title Placeholder 8"/>
          <p:cNvSpPr>
            <a:spLocks noGrp="1"/>
          </p:cNvSpPr>
          <p:nvPr>
            <p:ph type="title"/>
          </p:nvPr>
        </p:nvSpPr>
        <p:spPr bwMode="auto">
          <a:xfrm>
            <a:off x="457200" y="704850"/>
            <a:ext cx="8229600" cy="1143000"/>
          </a:xfrm>
          <a:prstGeom prst="rect">
            <a:avLst/>
          </a:prstGeom>
          <a:noFill/>
          <a:ln w="9525">
            <a:noFill/>
            <a:miter lim="800000"/>
            <a:headEnd/>
            <a:tailEnd/>
          </a:ln>
        </p:spPr>
        <p:txBody>
          <a:bodyPr vert="horz" wrap="square" lIns="0" tIns="45720" rIns="0" bIns="0" numCol="1" anchor="b" anchorCtr="0" compatLnSpc="1">
            <a:prstTxWarp prst="textNoShape">
              <a:avLst/>
            </a:prstTxWarp>
          </a:bodyPr>
          <a:lstStyle/>
          <a:p>
            <a:pPr lvl="0"/>
            <a:r>
              <a:rPr lang="ru-RU" smtClean="0"/>
              <a:t>Образец заголовка</a:t>
            </a:r>
            <a:endParaRPr lang="en-US" smtClean="0"/>
          </a:p>
        </p:txBody>
      </p:sp>
      <p:sp>
        <p:nvSpPr>
          <p:cNvPr id="32775" name="Text Placeholder 29"/>
          <p:cNvSpPr>
            <a:spLocks noGrp="1"/>
          </p:cNvSpPr>
          <p:nvPr>
            <p:ph type="body" idx="1"/>
          </p:nvPr>
        </p:nvSpPr>
        <p:spPr bwMode="auto">
          <a:xfrm>
            <a:off x="457200" y="1935163"/>
            <a:ext cx="8229600" cy="43894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smtClean="0"/>
          </a:p>
        </p:txBody>
      </p:sp>
      <p:sp>
        <p:nvSpPr>
          <p:cNvPr id="19" name="Date Placeholder 4"/>
          <p:cNvSpPr>
            <a:spLocks noGrp="1"/>
          </p:cNvSpPr>
          <p:nvPr>
            <p:ph type="dt" sz="half" idx="2"/>
          </p:nvPr>
        </p:nvSpPr>
        <p:spPr>
          <a:xfrm>
            <a:off x="457200" y="6356350"/>
            <a:ext cx="2133600" cy="365125"/>
          </a:xfrm>
          <a:prstGeom prst="rect">
            <a:avLst/>
          </a:prstGeom>
        </p:spPr>
        <p:txBody>
          <a:bodyPr vert="horz" lIns="0" tIns="0" rIns="0" bIns="0" anchor="b"/>
          <a:lstStyle>
            <a:lvl1pPr fontAlgn="auto">
              <a:spcBef>
                <a:spcPts val="0"/>
              </a:spcBef>
              <a:spcAft>
                <a:spcPts val="0"/>
              </a:spcAft>
              <a:defRPr sz="1200">
                <a:solidFill>
                  <a:schemeClr val="tx2">
                    <a:shade val="90000"/>
                  </a:schemeClr>
                </a:solidFill>
                <a:latin typeface="+mn-lt"/>
              </a:defRPr>
            </a:lvl1pPr>
          </a:lstStyle>
          <a:p>
            <a:pPr>
              <a:defRPr/>
            </a:pPr>
            <a:fld id="{7EC0706D-8672-4467-8316-12BD73738C7E}" type="datetimeFigureOut">
              <a:rPr lang="ru-RU"/>
              <a:pPr>
                <a:defRPr/>
              </a:pPr>
              <a:t>27.02.2012</a:t>
            </a:fld>
            <a:endParaRPr lang="ru-RU"/>
          </a:p>
        </p:txBody>
      </p:sp>
      <p:sp>
        <p:nvSpPr>
          <p:cNvPr id="20" name="Footer Placeholder 5"/>
          <p:cNvSpPr>
            <a:spLocks noGrp="1"/>
          </p:cNvSpPr>
          <p:nvPr>
            <p:ph type="ftr" sz="quarter" idx="3"/>
          </p:nvPr>
        </p:nvSpPr>
        <p:spPr>
          <a:xfrm>
            <a:off x="2667000" y="6356350"/>
            <a:ext cx="3352800" cy="365125"/>
          </a:xfrm>
          <a:prstGeom prst="rect">
            <a:avLst/>
          </a:prstGeom>
        </p:spPr>
        <p:txBody>
          <a:bodyPr vert="horz" lIns="0" tIns="0" rIns="0" bIns="0" anchor="b"/>
          <a:lstStyle>
            <a:lvl1pPr fontAlgn="auto">
              <a:spcBef>
                <a:spcPts val="0"/>
              </a:spcBef>
              <a:spcAft>
                <a:spcPts val="0"/>
              </a:spcAft>
              <a:defRPr sz="1200">
                <a:solidFill>
                  <a:schemeClr val="tx2">
                    <a:shade val="90000"/>
                  </a:schemeClr>
                </a:solidFill>
                <a:latin typeface="+mn-lt"/>
              </a:defRPr>
            </a:lvl1pPr>
          </a:lstStyle>
          <a:p>
            <a:pPr>
              <a:defRPr/>
            </a:pPr>
            <a:endParaRPr lang="ru-RU"/>
          </a:p>
        </p:txBody>
      </p:sp>
      <p:sp>
        <p:nvSpPr>
          <p:cNvPr id="21" name="Slide Number Placeholder 6"/>
          <p:cNvSpPr>
            <a:spLocks noGrp="1"/>
          </p:cNvSpPr>
          <p:nvPr>
            <p:ph type="sldNum" sz="quarter" idx="4"/>
          </p:nvPr>
        </p:nvSpPr>
        <p:spPr>
          <a:xfrm>
            <a:off x="8077200" y="6356350"/>
            <a:ext cx="609600" cy="365125"/>
          </a:xfrm>
          <a:prstGeom prst="rect">
            <a:avLst/>
          </a:prstGeom>
        </p:spPr>
        <p:txBody>
          <a:bodyPr vert="horz" lIns="0" tIns="0" rIns="0" bIns="0" anchor="b"/>
          <a:lstStyle>
            <a:lvl1pPr algn="r" fontAlgn="auto">
              <a:spcBef>
                <a:spcPts val="0"/>
              </a:spcBef>
              <a:spcAft>
                <a:spcPts val="0"/>
              </a:spcAft>
              <a:defRPr sz="1200">
                <a:solidFill>
                  <a:schemeClr val="tx2">
                    <a:shade val="90000"/>
                  </a:schemeClr>
                </a:solidFill>
                <a:latin typeface="+mn-lt"/>
              </a:defRPr>
            </a:lvl1pPr>
          </a:lstStyle>
          <a:p>
            <a:pPr>
              <a:defRPr/>
            </a:pPr>
            <a:fld id="{1841A1C7-EC04-46A8-983E-AF5CD3767DAF}"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3749" r:id="rId1"/>
    <p:sldLayoutId id="2147483750" r:id="rId2"/>
    <p:sldLayoutId id="2147483751" r:id="rId3"/>
    <p:sldLayoutId id="2147483752" r:id="rId4"/>
  </p:sldLayoutIdLst>
  <p:txStyles>
    <p:titleStyle>
      <a:lvl1pPr algn="l" rtl="0" fontAlgn="base">
        <a:spcBef>
          <a:spcPct val="0"/>
        </a:spcBef>
        <a:spcAft>
          <a:spcPct val="0"/>
        </a:spcAft>
        <a:defRPr sz="5000" kern="1200">
          <a:solidFill>
            <a:schemeClr val="tx2"/>
          </a:solidFill>
          <a:latin typeface="+mj-lt"/>
          <a:ea typeface="+mj-ea"/>
          <a:cs typeface="+mj-cs"/>
        </a:defRPr>
      </a:lvl1pPr>
      <a:lvl2pPr algn="l" rtl="0" fontAlgn="base">
        <a:spcBef>
          <a:spcPct val="0"/>
        </a:spcBef>
        <a:spcAft>
          <a:spcPct val="0"/>
        </a:spcAft>
        <a:defRPr sz="5000">
          <a:solidFill>
            <a:schemeClr val="tx2"/>
          </a:solidFill>
          <a:latin typeface="Calibri" pitchFamily="34" charset="0"/>
        </a:defRPr>
      </a:lvl2pPr>
      <a:lvl3pPr algn="l" rtl="0" fontAlgn="base">
        <a:spcBef>
          <a:spcPct val="0"/>
        </a:spcBef>
        <a:spcAft>
          <a:spcPct val="0"/>
        </a:spcAft>
        <a:defRPr sz="5000">
          <a:solidFill>
            <a:schemeClr val="tx2"/>
          </a:solidFill>
          <a:latin typeface="Calibri" pitchFamily="34" charset="0"/>
        </a:defRPr>
      </a:lvl3pPr>
      <a:lvl4pPr algn="l" rtl="0" fontAlgn="base">
        <a:spcBef>
          <a:spcPct val="0"/>
        </a:spcBef>
        <a:spcAft>
          <a:spcPct val="0"/>
        </a:spcAft>
        <a:defRPr sz="5000">
          <a:solidFill>
            <a:schemeClr val="tx2"/>
          </a:solidFill>
          <a:latin typeface="Calibri" pitchFamily="34" charset="0"/>
        </a:defRPr>
      </a:lvl4pPr>
      <a:lvl5pPr algn="l" rtl="0" fontAlgn="base">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p:titleStyle>
    <p:bodyStyle>
      <a:lvl1pPr marL="273050" indent="-273050" algn="l" rtl="0" fontAlgn="base">
        <a:spcBef>
          <a:spcPct val="20000"/>
        </a:spcBef>
        <a:spcAft>
          <a:spcPct val="0"/>
        </a:spcAft>
        <a:buClr>
          <a:srgbClr val="0BD0D9"/>
        </a:buClr>
        <a:buSzPct val="95000"/>
        <a:buFont typeface="Wingdings 2" pitchFamily="18" charset="2"/>
        <a:buChar char=""/>
        <a:defRPr sz="2600" kern="1200">
          <a:solidFill>
            <a:schemeClr val="tx1"/>
          </a:solidFill>
          <a:latin typeface="+mn-lt"/>
          <a:ea typeface="+mn-ea"/>
          <a:cs typeface="+mn-cs"/>
        </a:defRPr>
      </a:lvl1pPr>
      <a:lvl2pPr marL="639763" indent="-246063" algn="l" rtl="0" fontAlgn="base">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fontAlgn="base">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fontAlgn="base">
        <a:spcBef>
          <a:spcPct val="20000"/>
        </a:spcBef>
        <a:spcAft>
          <a:spcPct val="0"/>
        </a:spcAft>
        <a:buClr>
          <a:srgbClr val="0BD0D9"/>
        </a:buClr>
        <a:buSzPct val="65000"/>
        <a:buFont typeface="Wingdings 2" pitchFamily="18" charset="2"/>
        <a:buChar char=""/>
        <a:defRPr sz="2000" kern="1200">
          <a:solidFill>
            <a:schemeClr val="tx1"/>
          </a:solidFill>
          <a:latin typeface="+mn-lt"/>
          <a:ea typeface="+mn-ea"/>
          <a:cs typeface="+mn-cs"/>
        </a:defRPr>
      </a:lvl4pPr>
      <a:lvl5pPr marL="1462088" indent="-209550" algn="l" rtl="0" fontAlgn="base">
        <a:spcBef>
          <a:spcPct val="20000"/>
        </a:spcBef>
        <a:spcAft>
          <a:spcPct val="0"/>
        </a:spcAft>
        <a:buClr>
          <a:srgbClr val="10CF9B"/>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tags" Target="../tags/tag3.xml"/><Relationship Id="rId2" Type="http://schemas.openxmlformats.org/officeDocument/2006/relationships/tags" Target="../tags/tag2.xml"/><Relationship Id="rId1" Type="http://schemas.openxmlformats.org/officeDocument/2006/relationships/tags" Target="../tags/tag1.xml"/><Relationship Id="rId5" Type="http://schemas.openxmlformats.org/officeDocument/2006/relationships/notesSlide" Target="../notesSlides/notesSlide1.xml"/><Relationship Id="rId4"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tags" Target="../tags/tag6.xml"/><Relationship Id="rId2" Type="http://schemas.openxmlformats.org/officeDocument/2006/relationships/tags" Target="../tags/tag5.xml"/><Relationship Id="rId1" Type="http://schemas.openxmlformats.org/officeDocument/2006/relationships/tags" Target="../tags/tag4.xml"/><Relationship Id="rId5" Type="http://schemas.openxmlformats.org/officeDocument/2006/relationships/notesSlide" Target="../notesSlides/notesSlide2.xml"/><Relationship Id="rId4"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 Id="rId5" Type="http://schemas.openxmlformats.org/officeDocument/2006/relationships/notesSlide" Target="../notesSlides/notesSlide3.xml"/><Relationship Id="rId4"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313" name="Прямоугольник 3"/>
          <p:cNvSpPr>
            <a:spLocks noChangeArrowheads="1"/>
          </p:cNvSpPr>
          <p:nvPr/>
        </p:nvSpPr>
        <p:spPr bwMode="auto">
          <a:xfrm>
            <a:off x="717550" y="1196975"/>
            <a:ext cx="7848600" cy="3970338"/>
          </a:xfrm>
          <a:prstGeom prst="rect">
            <a:avLst/>
          </a:prstGeom>
          <a:noFill/>
          <a:ln w="9525">
            <a:noFill/>
            <a:miter lim="800000"/>
            <a:headEnd/>
            <a:tailEnd/>
          </a:ln>
        </p:spPr>
        <p:txBody>
          <a:bodyPr>
            <a:spAutoFit/>
          </a:bodyPr>
          <a:lstStyle/>
          <a:p>
            <a:pPr algn="just"/>
            <a:r>
              <a:rPr lang="ru-RU" sz="2800" b="1" dirty="0">
                <a:latin typeface="Times New Roman" pitchFamily="18" charset="0"/>
                <a:cs typeface="Times New Roman" pitchFamily="18" charset="0"/>
              </a:rPr>
              <a:t>Тема</a:t>
            </a:r>
            <a:r>
              <a:rPr lang="ru-RU" sz="2800" dirty="0">
                <a:latin typeface="Times New Roman" pitchFamily="18" charset="0"/>
                <a:cs typeface="Times New Roman" pitchFamily="18" charset="0"/>
              </a:rPr>
              <a:t>: Сложноподчинённые предложения с несколькими придаточными.</a:t>
            </a:r>
          </a:p>
          <a:p>
            <a:pPr algn="just"/>
            <a:endParaRPr lang="ru-RU" sz="2800" b="1" dirty="0">
              <a:latin typeface="Times New Roman" pitchFamily="18" charset="0"/>
              <a:cs typeface="Times New Roman" pitchFamily="18" charset="0"/>
            </a:endParaRPr>
          </a:p>
          <a:p>
            <a:pPr algn="just"/>
            <a:r>
              <a:rPr lang="ru-RU" sz="2800" b="1" dirty="0">
                <a:latin typeface="Times New Roman" pitchFamily="18" charset="0"/>
                <a:cs typeface="Times New Roman" pitchFamily="18" charset="0"/>
              </a:rPr>
              <a:t>Цель</a:t>
            </a:r>
            <a:r>
              <a:rPr lang="ru-RU" sz="2800" dirty="0">
                <a:latin typeface="Times New Roman" pitchFamily="18" charset="0"/>
                <a:cs typeface="Times New Roman" pitchFamily="18" charset="0"/>
              </a:rPr>
              <a:t>: обобщить и систематизировать  </a:t>
            </a:r>
            <a:r>
              <a:rPr lang="ru-RU" sz="2800" dirty="0" smtClean="0">
                <a:latin typeface="Times New Roman" pitchFamily="18" charset="0"/>
                <a:cs typeface="Times New Roman" pitchFamily="18" charset="0"/>
              </a:rPr>
              <a:t>знания </a:t>
            </a:r>
            <a:r>
              <a:rPr lang="ru-RU" sz="2800" dirty="0">
                <a:latin typeface="Times New Roman" pitchFamily="18" charset="0"/>
                <a:cs typeface="Times New Roman" pitchFamily="18" charset="0"/>
              </a:rPr>
              <a:t>о видах сложноподчиненных </a:t>
            </a:r>
            <a:r>
              <a:rPr lang="ru-RU" sz="2800" dirty="0" smtClean="0">
                <a:latin typeface="Times New Roman" pitchFamily="18" charset="0"/>
                <a:cs typeface="Times New Roman" pitchFamily="18" charset="0"/>
              </a:rPr>
              <a:t>предложений </a:t>
            </a:r>
            <a:r>
              <a:rPr lang="ru-RU" sz="2800" dirty="0">
                <a:latin typeface="Times New Roman" pitchFamily="18" charset="0"/>
                <a:cs typeface="Times New Roman" pitchFamily="18" charset="0"/>
              </a:rPr>
              <a:t>с несколькими придаточными и </a:t>
            </a:r>
            <a:r>
              <a:rPr lang="ru-RU" sz="2800" dirty="0" smtClean="0">
                <a:latin typeface="Times New Roman" pitchFamily="18" charset="0"/>
                <a:cs typeface="Times New Roman" pitchFamily="18" charset="0"/>
              </a:rPr>
              <a:t>подготовиться к </a:t>
            </a:r>
            <a:r>
              <a:rPr lang="ru-RU" sz="2800" dirty="0">
                <a:latin typeface="Times New Roman" pitchFamily="18" charset="0"/>
                <a:cs typeface="Times New Roman" pitchFamily="18" charset="0"/>
              </a:rPr>
              <a:t>применению этих знаний в нестандартных ситуациях (при решении тестовых заданий в формате ЕГЭ). </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a:spLocks noChangeArrowheads="1"/>
          </p:cNvSpPr>
          <p:nvPr/>
        </p:nvSpPr>
        <p:spPr bwMode="auto">
          <a:xfrm>
            <a:off x="628650" y="946150"/>
            <a:ext cx="7993063" cy="4154984"/>
          </a:xfrm>
          <a:prstGeom prst="rect">
            <a:avLst/>
          </a:prstGeom>
          <a:noFill/>
          <a:ln w="9525">
            <a:noFill/>
            <a:miter lim="800000"/>
            <a:headEnd/>
            <a:tailEnd/>
          </a:ln>
        </p:spPr>
        <p:txBody>
          <a:bodyPr>
            <a:spAutoFit/>
          </a:bodyPr>
          <a:lstStyle/>
          <a:p>
            <a:pPr algn="just"/>
            <a:r>
              <a:rPr lang="ru-RU" sz="2400" dirty="0">
                <a:latin typeface="Times New Roman" pitchFamily="18" charset="0"/>
                <a:cs typeface="Times New Roman" pitchFamily="18" charset="0"/>
              </a:rPr>
              <a:t>1) Какие предложения называются сложноподчиненными?</a:t>
            </a:r>
          </a:p>
          <a:p>
            <a:pPr algn="just"/>
            <a:r>
              <a:rPr lang="ru-RU" sz="2400" dirty="0">
                <a:latin typeface="Times New Roman" pitchFamily="18" charset="0"/>
                <a:cs typeface="Times New Roman" pitchFamily="18" charset="0"/>
              </a:rPr>
              <a:t>2) Верно ли утверждение, что придаточные предложения всегда стоят после главных?</a:t>
            </a:r>
          </a:p>
          <a:p>
            <a:pPr algn="just"/>
            <a:r>
              <a:rPr lang="ru-RU" sz="2400" dirty="0">
                <a:latin typeface="Times New Roman" pitchFamily="18" charset="0"/>
                <a:cs typeface="Times New Roman" pitchFamily="18" charset="0"/>
              </a:rPr>
              <a:t>3) На какие группы делятся сложноподчиненные </a:t>
            </a:r>
            <a:r>
              <a:rPr lang="ru-RU" sz="2400" dirty="0" err="1">
                <a:latin typeface="Times New Roman" pitchFamily="18" charset="0"/>
                <a:cs typeface="Times New Roman" pitchFamily="18" charset="0"/>
              </a:rPr>
              <a:t>предло-жения</a:t>
            </a:r>
            <a:r>
              <a:rPr lang="ru-RU" sz="2400" dirty="0">
                <a:latin typeface="Times New Roman" pitchFamily="18" charset="0"/>
                <a:cs typeface="Times New Roman" pitchFamily="18" charset="0"/>
              </a:rPr>
              <a:t> по их значению? </a:t>
            </a:r>
          </a:p>
          <a:p>
            <a:pPr algn="just"/>
            <a:r>
              <a:rPr lang="ru-RU" sz="2400" dirty="0">
                <a:latin typeface="Times New Roman" pitchFamily="18" charset="0"/>
                <a:cs typeface="Times New Roman" pitchFamily="18" charset="0"/>
              </a:rPr>
              <a:t>4) Назовите виды придаточных предложений.</a:t>
            </a:r>
          </a:p>
          <a:p>
            <a:pPr algn="just"/>
            <a:r>
              <a:rPr lang="ru-RU" sz="2400" dirty="0">
                <a:latin typeface="Times New Roman" pitchFamily="18" charset="0"/>
                <a:cs typeface="Times New Roman" pitchFamily="18" charset="0"/>
              </a:rPr>
              <a:t>5) Как мы определяем вид придаточного предложения?</a:t>
            </a:r>
          </a:p>
          <a:p>
            <a:pPr algn="just"/>
            <a:r>
              <a:rPr lang="ru-RU" sz="2400" dirty="0">
                <a:latin typeface="Times New Roman" pitchFamily="18" charset="0"/>
                <a:cs typeface="Times New Roman" pitchFamily="18" charset="0"/>
              </a:rPr>
              <a:t>6) Как связываются простые предложения в составе СПП?</a:t>
            </a:r>
          </a:p>
          <a:p>
            <a:pPr algn="just"/>
            <a:r>
              <a:rPr lang="ru-RU" sz="2400" dirty="0">
                <a:latin typeface="Times New Roman" pitchFamily="18" charset="0"/>
                <a:cs typeface="Times New Roman" pitchFamily="18" charset="0"/>
              </a:rPr>
              <a:t>7) Как отличить союз от союзного слова? </a:t>
            </a:r>
          </a:p>
          <a:p>
            <a:pPr algn="just"/>
            <a:r>
              <a:rPr lang="ru-RU" sz="2400" dirty="0">
                <a:latin typeface="Times New Roman" pitchFamily="18" charset="0"/>
                <a:cs typeface="Times New Roman" pitchFamily="18" charset="0"/>
              </a:rPr>
              <a:t>8) Верно ли утверждение, что союз или союзное слово всегда подскажет, к какому  виду относится  придаточное</a:t>
            </a:r>
            <a:r>
              <a:rPr lang="ru-RU" sz="2400" dirty="0" smtClean="0">
                <a:latin typeface="Times New Roman" pitchFamily="18" charset="0"/>
                <a:cs typeface="Times New Roman" pitchFamily="18" charset="0"/>
              </a:rPr>
              <a:t>?</a:t>
            </a:r>
            <a:endParaRPr lang="ru-RU" sz="24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5"/>
          <p:cNvSpPr txBox="1">
            <a:spLocks/>
          </p:cNvSpPr>
          <p:nvPr/>
        </p:nvSpPr>
        <p:spPr bwMode="auto">
          <a:xfrm>
            <a:off x="1066801" y="2132856"/>
            <a:ext cx="7245926" cy="378565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ru-RU" sz="1600" b="1" dirty="0"/>
              <a:t>  </a:t>
            </a:r>
            <a:r>
              <a:rPr lang="ru-RU" sz="2400" b="1" dirty="0">
                <a:latin typeface="Times New Roman" pitchFamily="18" charset="0"/>
                <a:cs typeface="Times New Roman" pitchFamily="18" charset="0"/>
              </a:rPr>
              <a:t>Если в </a:t>
            </a:r>
            <a:r>
              <a:rPr lang="ru-RU" sz="2400" b="1" dirty="0" smtClean="0">
                <a:latin typeface="Times New Roman" pitchFamily="18" charset="0"/>
                <a:cs typeface="Times New Roman" pitchFamily="18" charset="0"/>
              </a:rPr>
              <a:t>придаточном предложении </a:t>
            </a:r>
            <a:r>
              <a:rPr lang="ru-RU" sz="2400" b="1" dirty="0">
                <a:latin typeface="Times New Roman" pitchFamily="18" charset="0"/>
                <a:cs typeface="Times New Roman" pitchFamily="18" charset="0"/>
              </a:rPr>
              <a:t>есть </a:t>
            </a:r>
          </a:p>
          <a:p>
            <a:pPr eaLnBrk="1" hangingPunct="1"/>
            <a:endParaRPr lang="ru-RU" sz="2400" b="1" dirty="0">
              <a:latin typeface="Times New Roman" pitchFamily="18" charset="0"/>
              <a:cs typeface="Times New Roman" pitchFamily="18" charset="0"/>
            </a:endParaRPr>
          </a:p>
          <a:p>
            <a:pPr eaLnBrk="1" hangingPunct="1">
              <a:buFontTx/>
              <a:buAutoNum type="arabicPeriod"/>
            </a:pPr>
            <a:r>
              <a:rPr lang="ru-RU" sz="2400" b="1" dirty="0">
                <a:latin typeface="Times New Roman" pitchFamily="18" charset="0"/>
                <a:cs typeface="Times New Roman" pitchFamily="18" charset="0"/>
              </a:rPr>
              <a:t>Частица </a:t>
            </a:r>
            <a:r>
              <a:rPr lang="ru-RU" sz="2400" b="1" i="1" dirty="0">
                <a:latin typeface="Times New Roman" pitchFamily="18" charset="0"/>
                <a:cs typeface="Times New Roman" pitchFamily="18" charset="0"/>
              </a:rPr>
              <a:t>ли</a:t>
            </a:r>
            <a:r>
              <a:rPr lang="ru-RU" sz="2400" b="1" dirty="0">
                <a:latin typeface="Times New Roman" pitchFamily="18" charset="0"/>
                <a:cs typeface="Times New Roman" pitchFamily="18" charset="0"/>
              </a:rPr>
              <a:t> – это изъяснит. </a:t>
            </a:r>
          </a:p>
          <a:p>
            <a:pPr eaLnBrk="1" hangingPunct="1">
              <a:buFontTx/>
              <a:buAutoNum type="arabicPeriod"/>
            </a:pPr>
            <a:r>
              <a:rPr lang="ru-RU" sz="2400" b="1" dirty="0">
                <a:latin typeface="Times New Roman" pitchFamily="18" charset="0"/>
                <a:cs typeface="Times New Roman" pitchFamily="18" charset="0"/>
              </a:rPr>
              <a:t>Союз </a:t>
            </a:r>
            <a:r>
              <a:rPr lang="ru-RU" sz="2400" b="1" i="1" dirty="0">
                <a:latin typeface="Times New Roman" pitchFamily="18" charset="0"/>
                <a:cs typeface="Times New Roman" pitchFamily="18" charset="0"/>
              </a:rPr>
              <a:t>так что – </a:t>
            </a:r>
            <a:r>
              <a:rPr lang="ru-RU" sz="2400" b="1" dirty="0">
                <a:latin typeface="Times New Roman" pitchFamily="18" charset="0"/>
                <a:cs typeface="Times New Roman" pitchFamily="18" charset="0"/>
              </a:rPr>
              <a:t>следствия.</a:t>
            </a:r>
          </a:p>
          <a:p>
            <a:pPr eaLnBrk="1" hangingPunct="1">
              <a:buFontTx/>
              <a:buAutoNum type="arabicPeriod"/>
            </a:pPr>
            <a:r>
              <a:rPr lang="ru-RU" sz="2400" b="1" dirty="0">
                <a:latin typeface="Times New Roman" pitchFamily="18" charset="0"/>
                <a:cs typeface="Times New Roman" pitchFamily="18" charset="0"/>
              </a:rPr>
              <a:t>Союзы </a:t>
            </a:r>
            <a:r>
              <a:rPr lang="ru-RU" sz="2400" b="1" i="1" dirty="0">
                <a:latin typeface="Times New Roman" pitchFamily="18" charset="0"/>
                <a:cs typeface="Times New Roman" pitchFamily="18" charset="0"/>
              </a:rPr>
              <a:t>если, ежели, коли, кабы, раз –</a:t>
            </a:r>
            <a:r>
              <a:rPr lang="en-US" sz="2400" b="1" dirty="0">
                <a:latin typeface="Times New Roman" pitchFamily="18" charset="0"/>
                <a:cs typeface="Times New Roman" pitchFamily="18" charset="0"/>
              </a:rPr>
              <a:t> </a:t>
            </a:r>
            <a:r>
              <a:rPr lang="ru-RU" sz="2400" b="1" dirty="0">
                <a:latin typeface="Times New Roman" pitchFamily="18" charset="0"/>
                <a:cs typeface="Times New Roman" pitchFamily="18" charset="0"/>
              </a:rPr>
              <a:t>условия.</a:t>
            </a:r>
          </a:p>
          <a:p>
            <a:pPr eaLnBrk="1" hangingPunct="1">
              <a:buFontTx/>
              <a:buAutoNum type="arabicPeriod"/>
            </a:pPr>
            <a:r>
              <a:rPr lang="ru-RU" sz="2400" b="1" dirty="0">
                <a:latin typeface="Times New Roman" pitchFamily="18" charset="0"/>
                <a:cs typeface="Times New Roman" pitchFamily="18" charset="0"/>
              </a:rPr>
              <a:t>Союзы </a:t>
            </a:r>
            <a:r>
              <a:rPr lang="ru-RU" sz="2400" b="1" i="1" dirty="0">
                <a:latin typeface="Times New Roman" pitchFamily="18" charset="0"/>
                <a:cs typeface="Times New Roman" pitchFamily="18" charset="0"/>
              </a:rPr>
              <a:t>несмотря на то, вопреки…, как ни, хотя - </a:t>
            </a:r>
            <a:r>
              <a:rPr lang="ru-RU" sz="2400" b="1" dirty="0">
                <a:latin typeface="Times New Roman" pitchFamily="18" charset="0"/>
                <a:cs typeface="Times New Roman" pitchFamily="18" charset="0"/>
              </a:rPr>
              <a:t>уступки.</a:t>
            </a:r>
          </a:p>
          <a:p>
            <a:pPr eaLnBrk="1" hangingPunct="1">
              <a:buFontTx/>
              <a:buAutoNum type="arabicPeriod"/>
            </a:pPr>
            <a:r>
              <a:rPr lang="ru-RU" sz="2400" b="1" dirty="0">
                <a:latin typeface="Times New Roman" pitchFamily="18" charset="0"/>
                <a:cs typeface="Times New Roman" pitchFamily="18" charset="0"/>
              </a:rPr>
              <a:t>Союзы </a:t>
            </a:r>
            <a:r>
              <a:rPr lang="ru-RU" sz="2400" b="1" i="1" dirty="0">
                <a:latin typeface="Times New Roman" pitchFamily="18" charset="0"/>
                <a:cs typeface="Times New Roman" pitchFamily="18" charset="0"/>
              </a:rPr>
              <a:t>потому что, так как, ибо</a:t>
            </a:r>
            <a:r>
              <a:rPr lang="ru-RU" sz="2400" b="1" dirty="0">
                <a:latin typeface="Times New Roman" pitchFamily="18" charset="0"/>
                <a:cs typeface="Times New Roman" pitchFamily="18" charset="0"/>
              </a:rPr>
              <a:t> – причины.</a:t>
            </a:r>
          </a:p>
          <a:p>
            <a:pPr eaLnBrk="1" hangingPunct="1">
              <a:buFontTx/>
              <a:buAutoNum type="arabicPeriod"/>
            </a:pPr>
            <a:r>
              <a:rPr lang="ru-RU" sz="2400" b="1" dirty="0">
                <a:latin typeface="Times New Roman" pitchFamily="18" charset="0"/>
                <a:cs typeface="Times New Roman" pitchFamily="18" charset="0"/>
              </a:rPr>
              <a:t>Союзы </a:t>
            </a:r>
            <a:r>
              <a:rPr lang="ru-RU" sz="2400" b="1" i="1" dirty="0">
                <a:latin typeface="Times New Roman" pitchFamily="18" charset="0"/>
                <a:cs typeface="Times New Roman" pitchFamily="18" charset="0"/>
              </a:rPr>
              <a:t>едва, пока, с тех пор как, до тех пор как</a:t>
            </a:r>
            <a:r>
              <a:rPr lang="ru-RU" sz="2400" b="1" dirty="0">
                <a:latin typeface="Times New Roman" pitchFamily="18" charset="0"/>
                <a:cs typeface="Times New Roman" pitchFamily="18" charset="0"/>
              </a:rPr>
              <a:t> – времени.</a:t>
            </a:r>
          </a:p>
        </p:txBody>
      </p:sp>
      <p:sp>
        <p:nvSpPr>
          <p:cNvPr id="3" name="Прямоугольник 2"/>
          <p:cNvSpPr/>
          <p:nvPr/>
        </p:nvSpPr>
        <p:spPr>
          <a:xfrm>
            <a:off x="683568" y="610991"/>
            <a:ext cx="7698432" cy="830997"/>
          </a:xfrm>
          <a:prstGeom prst="rect">
            <a:avLst/>
          </a:prstGeom>
        </p:spPr>
        <p:txBody>
          <a:bodyPr wrap="square">
            <a:spAutoFit/>
          </a:bodyPr>
          <a:lstStyle/>
          <a:p>
            <a:pPr algn="ctr" eaLnBrk="1" hangingPunct="1">
              <a:spcBef>
                <a:spcPct val="20000"/>
              </a:spcBef>
            </a:pPr>
            <a:r>
              <a:rPr lang="ru-RU" sz="2400" b="1" dirty="0">
                <a:latin typeface="Times New Roman" pitchFamily="18" charset="0"/>
                <a:cs typeface="Times New Roman" pitchFamily="18" charset="0"/>
              </a:rPr>
              <a:t>Как по союзам определить тип придаточного предложения?    </a:t>
            </a:r>
            <a:endParaRPr lang="ru-RU" sz="2400" dirty="0">
              <a:latin typeface="Times New Roman" pitchFamily="18" charset="0"/>
              <a:cs typeface="Times New Roman" pitchFamily="18" charset="0"/>
            </a:endParaRPr>
          </a:p>
        </p:txBody>
      </p:sp>
    </p:spTree>
    <p:extLst>
      <p:ext uri="{BB962C8B-B14F-4D97-AF65-F5344CB8AC3E}">
        <p14:creationId xmlns:p14="http://schemas.microsoft.com/office/powerpoint/2010/main" val="324279804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Прямоугольник 1"/>
          <p:cNvSpPr>
            <a:spLocks noChangeArrowheads="1"/>
          </p:cNvSpPr>
          <p:nvPr/>
        </p:nvSpPr>
        <p:spPr bwMode="auto">
          <a:xfrm>
            <a:off x="900113" y="908050"/>
            <a:ext cx="7488237" cy="4524375"/>
          </a:xfrm>
          <a:prstGeom prst="rect">
            <a:avLst/>
          </a:prstGeom>
          <a:noFill/>
          <a:ln w="9525">
            <a:noFill/>
            <a:miter lim="800000"/>
            <a:headEnd/>
            <a:tailEnd/>
          </a:ln>
        </p:spPr>
        <p:txBody>
          <a:bodyPr>
            <a:spAutoFit/>
          </a:bodyPr>
          <a:lstStyle/>
          <a:p>
            <a:r>
              <a:rPr lang="ru-RU" sz="2400" i="1">
                <a:latin typeface="Times New Roman" pitchFamily="18" charset="0"/>
                <a:cs typeface="Times New Roman" pitchFamily="18" charset="0"/>
              </a:rPr>
              <a:t>Определите вид придаточного</a:t>
            </a:r>
            <a:r>
              <a:rPr lang="ru-RU" sz="2400">
                <a:latin typeface="Times New Roman" pitchFamily="18" charset="0"/>
                <a:cs typeface="Times New Roman" pitchFamily="18" charset="0"/>
              </a:rPr>
              <a:t>:</a:t>
            </a:r>
          </a:p>
          <a:p>
            <a:endParaRPr lang="ru-RU" sz="2400">
              <a:latin typeface="Times New Roman" pitchFamily="18" charset="0"/>
              <a:cs typeface="Times New Roman" pitchFamily="18" charset="0"/>
            </a:endParaRPr>
          </a:p>
          <a:p>
            <a:pPr algn="just"/>
            <a:r>
              <a:rPr lang="ru-RU" sz="2400">
                <a:latin typeface="Times New Roman" pitchFamily="18" charset="0"/>
                <a:cs typeface="Times New Roman" pitchFamily="18" charset="0"/>
              </a:rPr>
              <a:t>1) Первая и самая большая роскошь, которую я себе позволяю, это доверие людям.</a:t>
            </a:r>
          </a:p>
          <a:p>
            <a:pPr algn="just"/>
            <a:r>
              <a:rPr lang="ru-RU" sz="2400">
                <a:latin typeface="Times New Roman" pitchFamily="18" charset="0"/>
                <a:cs typeface="Times New Roman" pitchFamily="18" charset="0"/>
              </a:rPr>
              <a:t>2) Не жди, чтобы старость принесла с собой мудрость.</a:t>
            </a:r>
          </a:p>
          <a:p>
            <a:pPr algn="just"/>
            <a:r>
              <a:rPr lang="ru-RU" sz="2400">
                <a:latin typeface="Times New Roman" pitchFamily="18" charset="0"/>
                <a:cs typeface="Times New Roman" pitchFamily="18" charset="0"/>
              </a:rPr>
              <a:t>3) За ошибки, совершенные в молодости, человек расплачивается всю жизнь.</a:t>
            </a:r>
          </a:p>
          <a:p>
            <a:pPr algn="just"/>
            <a:r>
              <a:rPr lang="ru-RU" sz="2400">
                <a:latin typeface="Times New Roman" pitchFamily="18" charset="0"/>
                <a:cs typeface="Times New Roman" pitchFamily="18" charset="0"/>
              </a:rPr>
              <a:t>4) Не будьте равнодушными, ибо равнодушие губительно для человека.</a:t>
            </a:r>
          </a:p>
          <a:p>
            <a:pPr algn="just"/>
            <a:r>
              <a:rPr lang="ru-RU" sz="2400">
                <a:latin typeface="Times New Roman" pitchFamily="18" charset="0"/>
                <a:cs typeface="Times New Roman" pitchFamily="18" charset="0"/>
              </a:rPr>
              <a:t>5) Поступай в молодости так, чтобы твоя старость была спокойна.</a:t>
            </a:r>
          </a:p>
          <a:p>
            <a:r>
              <a:rPr lang="ru-RU" sz="2400">
                <a:latin typeface="Times New Roman" pitchFamily="18" charset="0"/>
                <a:cs typeface="Times New Roman" pitchFamily="18" charset="0"/>
              </a:rPr>
              <a:t> </a:t>
            </a:r>
          </a:p>
        </p:txBody>
      </p:sp>
      <p:sp>
        <p:nvSpPr>
          <p:cNvPr id="3" name="Прямоугольник 2"/>
          <p:cNvSpPr>
            <a:spLocks noChangeArrowheads="1"/>
          </p:cNvSpPr>
          <p:nvPr/>
        </p:nvSpPr>
        <p:spPr bwMode="auto">
          <a:xfrm>
            <a:off x="1692275" y="5229225"/>
            <a:ext cx="6696075" cy="646113"/>
          </a:xfrm>
          <a:prstGeom prst="rect">
            <a:avLst/>
          </a:prstGeom>
          <a:noFill/>
          <a:ln w="9525">
            <a:noFill/>
            <a:miter lim="800000"/>
            <a:headEnd/>
            <a:tailEnd/>
          </a:ln>
        </p:spPr>
        <p:txBody>
          <a:bodyPr>
            <a:spAutoFit/>
          </a:bodyPr>
          <a:lstStyle/>
          <a:p>
            <a:r>
              <a:rPr lang="ru-RU">
                <a:latin typeface="Constantia" pitchFamily="18" charset="0"/>
              </a:rPr>
              <a:t>Ответ: 1) определительное   2) изъяснительное    3) простое</a:t>
            </a:r>
          </a:p>
          <a:p>
            <a:r>
              <a:rPr lang="ru-RU">
                <a:latin typeface="Constantia" pitchFamily="18" charset="0"/>
              </a:rPr>
              <a:t>             4) причины                 5) образа действия</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custDataLst>
              <p:tags r:id="rId2"/>
            </p:custDataLst>
          </p:nvPr>
        </p:nvSpPr>
        <p:spPr>
          <a:xfrm>
            <a:off x="1000125" y="269875"/>
            <a:ext cx="7839075" cy="1143000"/>
          </a:xfrm>
        </p:spPr>
        <p:txBody>
          <a:bodyPr/>
          <a:lstStyle/>
          <a:p>
            <a:pPr algn="just" eaLnBrk="1" hangingPunct="1"/>
            <a:r>
              <a:rPr sz="2800" smtClean="0">
                <a:latin typeface="Arial" pitchFamily="34" charset="0"/>
                <a:cs typeface="Arial" pitchFamily="34" charset="0"/>
              </a:rPr>
              <a:t>Укажите вид соподчинения в следующих сложноподчиненных предложениях.</a:t>
            </a:r>
          </a:p>
        </p:txBody>
      </p:sp>
      <p:sp>
        <p:nvSpPr>
          <p:cNvPr id="23555" name="Content Placeholder 2"/>
          <p:cNvSpPr>
            <a:spLocks noGrp="1"/>
          </p:cNvSpPr>
          <p:nvPr>
            <p:ph idx="1"/>
            <p:custDataLst>
              <p:tags r:id="rId3"/>
            </p:custDataLst>
          </p:nvPr>
        </p:nvSpPr>
        <p:spPr>
          <a:xfrm>
            <a:off x="785813" y="1357313"/>
            <a:ext cx="8077200" cy="4297362"/>
          </a:xfrm>
        </p:spPr>
        <p:txBody>
          <a:bodyPr tIns="0">
            <a:normAutofit fontScale="92500"/>
          </a:bodyPr>
          <a:lstStyle/>
          <a:p>
            <a:pPr marL="0" indent="0" algn="just" eaLnBrk="1" hangingPunct="1">
              <a:lnSpc>
                <a:spcPct val="260000"/>
              </a:lnSpc>
              <a:spcBef>
                <a:spcPct val="0"/>
              </a:spcBef>
              <a:buFont typeface="Arial" pitchFamily="34" charset="0"/>
              <a:buNone/>
              <a:defRPr/>
            </a:pPr>
            <a:r>
              <a:rPr sz="2800" b="1" i="1" smtClean="0">
                <a:latin typeface="Arial" pitchFamily="34" charset="0"/>
                <a:cs typeface="Arial" pitchFamily="34" charset="0"/>
              </a:rPr>
              <a:t>Эта дорога проходит самыми глухими местами</a:t>
            </a:r>
            <a:r>
              <a:rPr sz="2800" i="1" smtClean="0">
                <a:latin typeface="Arial" pitchFamily="34" charset="0"/>
                <a:cs typeface="Arial" pitchFamily="34" charset="0"/>
              </a:rPr>
              <a:t>, </a:t>
            </a:r>
            <a:r>
              <a:rPr sz="2800" b="1" i="1" smtClean="0">
                <a:latin typeface="Arial" pitchFamily="34" charset="0"/>
                <a:cs typeface="Arial" pitchFamily="34" charset="0"/>
              </a:rPr>
              <a:t>где</a:t>
            </a:r>
            <a:r>
              <a:rPr sz="2800" i="1" smtClean="0">
                <a:latin typeface="Arial" pitchFamily="34" charset="0"/>
                <a:cs typeface="Arial" pitchFamily="34" charset="0"/>
              </a:rPr>
              <a:t> летом ни прохода, ни проезда, </a:t>
            </a:r>
            <a:r>
              <a:rPr sz="2800" b="1" i="1" smtClean="0">
                <a:latin typeface="Arial" pitchFamily="34" charset="0"/>
                <a:cs typeface="Arial" pitchFamily="34" charset="0"/>
              </a:rPr>
              <a:t>потому что</a:t>
            </a:r>
            <a:r>
              <a:rPr sz="2800" i="1" smtClean="0">
                <a:latin typeface="Arial" pitchFamily="34" charset="0"/>
                <a:cs typeface="Arial" pitchFamily="34" charset="0"/>
              </a:rPr>
              <a:t> на сотню верст разлеглись ржавое болото, озёра и лес. </a:t>
            </a:r>
          </a:p>
        </p:txBody>
      </p:sp>
      <p:cxnSp>
        <p:nvCxnSpPr>
          <p:cNvPr id="11" name="Прямая соединительная линия 10"/>
          <p:cNvCxnSpPr/>
          <p:nvPr/>
        </p:nvCxnSpPr>
        <p:spPr>
          <a:xfrm>
            <a:off x="2000250" y="2214563"/>
            <a:ext cx="1143000" cy="1587"/>
          </a:xfrm>
          <a:prstGeom prst="line">
            <a:avLst/>
          </a:prstGeom>
          <a:ln w="38100">
            <a:solidFill>
              <a:srgbClr val="008000"/>
            </a:solidFill>
          </a:ln>
          <a:effectLst/>
        </p:spPr>
        <p:style>
          <a:lnRef idx="1">
            <a:schemeClr val="accent1"/>
          </a:lnRef>
          <a:fillRef idx="0">
            <a:schemeClr val="accent1"/>
          </a:fillRef>
          <a:effectRef idx="0">
            <a:schemeClr val="accent1"/>
          </a:effectRef>
          <a:fontRef idx="minor">
            <a:schemeClr val="tx1"/>
          </a:fontRef>
        </p:style>
      </p:cxnSp>
      <p:grpSp>
        <p:nvGrpSpPr>
          <p:cNvPr id="4" name="Группа 27"/>
          <p:cNvGrpSpPr>
            <a:grpSpLocks/>
          </p:cNvGrpSpPr>
          <p:nvPr/>
        </p:nvGrpSpPr>
        <p:grpSpPr bwMode="auto">
          <a:xfrm>
            <a:off x="3571875" y="2214563"/>
            <a:ext cx="1714500" cy="71437"/>
            <a:chOff x="5257800" y="2438400"/>
            <a:chExt cx="2514600" cy="77788"/>
          </a:xfrm>
        </p:grpSpPr>
        <p:cxnSp>
          <p:nvCxnSpPr>
            <p:cNvPr id="14" name="Прямая соединительная линия 13"/>
            <p:cNvCxnSpPr/>
            <p:nvPr/>
          </p:nvCxnSpPr>
          <p:spPr>
            <a:xfrm>
              <a:off x="5257800" y="2438400"/>
              <a:ext cx="2514600" cy="1728"/>
            </a:xfrm>
            <a:prstGeom prst="line">
              <a:avLst/>
            </a:prstGeom>
            <a:ln w="38100">
              <a:solidFill>
                <a:srgbClr val="008000"/>
              </a:solidFill>
            </a:ln>
            <a:effectLst/>
          </p:spPr>
          <p:style>
            <a:lnRef idx="1">
              <a:schemeClr val="accent1"/>
            </a:lnRef>
            <a:fillRef idx="0">
              <a:schemeClr val="accent1"/>
            </a:fillRef>
            <a:effectRef idx="0">
              <a:schemeClr val="accent1"/>
            </a:effectRef>
            <a:fontRef idx="minor">
              <a:schemeClr val="tx1"/>
            </a:fontRef>
          </p:style>
        </p:cxnSp>
        <p:cxnSp>
          <p:nvCxnSpPr>
            <p:cNvPr id="15" name="Прямая соединительная линия 14"/>
            <p:cNvCxnSpPr/>
            <p:nvPr/>
          </p:nvCxnSpPr>
          <p:spPr>
            <a:xfrm>
              <a:off x="5257800" y="2514460"/>
              <a:ext cx="2514600" cy="1728"/>
            </a:xfrm>
            <a:prstGeom prst="line">
              <a:avLst/>
            </a:prstGeom>
            <a:ln w="38100">
              <a:solidFill>
                <a:srgbClr val="008000"/>
              </a:solidFill>
            </a:ln>
            <a:effectLst/>
          </p:spPr>
          <p:style>
            <a:lnRef idx="1">
              <a:schemeClr val="accent1"/>
            </a:lnRef>
            <a:fillRef idx="0">
              <a:schemeClr val="accent1"/>
            </a:fillRef>
            <a:effectRef idx="0">
              <a:schemeClr val="accent1"/>
            </a:effectRef>
            <a:fontRef idx="minor">
              <a:schemeClr val="tx1"/>
            </a:fontRef>
          </p:style>
        </p:cxnSp>
      </p:grpSp>
      <p:grpSp>
        <p:nvGrpSpPr>
          <p:cNvPr id="5" name="Группа 27"/>
          <p:cNvGrpSpPr>
            <a:grpSpLocks/>
          </p:cNvGrpSpPr>
          <p:nvPr/>
        </p:nvGrpSpPr>
        <p:grpSpPr bwMode="auto">
          <a:xfrm>
            <a:off x="4357688" y="2786063"/>
            <a:ext cx="642937" cy="71437"/>
            <a:chOff x="5257800" y="2438400"/>
            <a:chExt cx="2514600" cy="77788"/>
          </a:xfrm>
        </p:grpSpPr>
        <p:cxnSp>
          <p:nvCxnSpPr>
            <p:cNvPr id="20" name="Прямая соединительная линия 19"/>
            <p:cNvCxnSpPr/>
            <p:nvPr/>
          </p:nvCxnSpPr>
          <p:spPr>
            <a:xfrm>
              <a:off x="5257800" y="2438400"/>
              <a:ext cx="2514600" cy="1728"/>
            </a:xfrm>
            <a:prstGeom prst="line">
              <a:avLst/>
            </a:prstGeom>
            <a:ln w="38100">
              <a:solidFill>
                <a:srgbClr val="00B050"/>
              </a:solidFill>
            </a:ln>
            <a:effectLst/>
          </p:spPr>
          <p:style>
            <a:lnRef idx="1">
              <a:schemeClr val="accent1"/>
            </a:lnRef>
            <a:fillRef idx="0">
              <a:schemeClr val="accent1"/>
            </a:fillRef>
            <a:effectRef idx="0">
              <a:schemeClr val="accent1"/>
            </a:effectRef>
            <a:fontRef idx="minor">
              <a:schemeClr val="tx1"/>
            </a:fontRef>
          </p:style>
        </p:cxnSp>
        <p:cxnSp>
          <p:nvCxnSpPr>
            <p:cNvPr id="21" name="Прямая соединительная линия 20"/>
            <p:cNvCxnSpPr/>
            <p:nvPr/>
          </p:nvCxnSpPr>
          <p:spPr>
            <a:xfrm>
              <a:off x="5257800" y="2514460"/>
              <a:ext cx="2514600" cy="1728"/>
            </a:xfrm>
            <a:prstGeom prst="line">
              <a:avLst/>
            </a:prstGeom>
            <a:ln w="38100">
              <a:solidFill>
                <a:srgbClr val="00B050"/>
              </a:solidFill>
            </a:ln>
            <a:effectLst/>
          </p:spPr>
          <p:style>
            <a:lnRef idx="1">
              <a:schemeClr val="accent1"/>
            </a:lnRef>
            <a:fillRef idx="0">
              <a:schemeClr val="accent1"/>
            </a:fillRef>
            <a:effectRef idx="0">
              <a:schemeClr val="accent1"/>
            </a:effectRef>
            <a:fontRef idx="minor">
              <a:schemeClr val="tx1"/>
            </a:fontRef>
          </p:style>
        </p:cxnSp>
      </p:grpSp>
      <p:cxnSp>
        <p:nvCxnSpPr>
          <p:cNvPr id="22" name="Прямая соединительная линия 21"/>
          <p:cNvCxnSpPr/>
          <p:nvPr/>
        </p:nvCxnSpPr>
        <p:spPr>
          <a:xfrm>
            <a:off x="857250" y="5357813"/>
            <a:ext cx="3143250" cy="1587"/>
          </a:xfrm>
          <a:prstGeom prst="line">
            <a:avLst/>
          </a:prstGeom>
          <a:ln w="38100">
            <a:solidFill>
              <a:srgbClr val="008000"/>
            </a:solidFill>
          </a:ln>
          <a:effectLst/>
        </p:spPr>
        <p:style>
          <a:lnRef idx="1">
            <a:schemeClr val="accent1"/>
          </a:lnRef>
          <a:fillRef idx="0">
            <a:schemeClr val="accent1"/>
          </a:fillRef>
          <a:effectRef idx="0">
            <a:schemeClr val="accent1"/>
          </a:effectRef>
          <a:fontRef idx="minor">
            <a:schemeClr val="tx1"/>
          </a:fontRef>
        </p:style>
      </p:cxnSp>
      <p:grpSp>
        <p:nvGrpSpPr>
          <p:cNvPr id="8" name="Группа 27"/>
          <p:cNvGrpSpPr>
            <a:grpSpLocks/>
          </p:cNvGrpSpPr>
          <p:nvPr/>
        </p:nvGrpSpPr>
        <p:grpSpPr bwMode="auto">
          <a:xfrm>
            <a:off x="5786438" y="4286250"/>
            <a:ext cx="1714500" cy="71438"/>
            <a:chOff x="5257800" y="2438400"/>
            <a:chExt cx="2514600" cy="77788"/>
          </a:xfrm>
        </p:grpSpPr>
        <p:cxnSp>
          <p:nvCxnSpPr>
            <p:cNvPr id="25" name="Прямая соединительная линия 24"/>
            <p:cNvCxnSpPr/>
            <p:nvPr/>
          </p:nvCxnSpPr>
          <p:spPr>
            <a:xfrm>
              <a:off x="5257800" y="2438400"/>
              <a:ext cx="2514600" cy="1729"/>
            </a:xfrm>
            <a:prstGeom prst="line">
              <a:avLst/>
            </a:prstGeom>
            <a:ln w="38100">
              <a:solidFill>
                <a:srgbClr val="008000"/>
              </a:solidFill>
            </a:ln>
            <a:effectLst/>
          </p:spPr>
          <p:style>
            <a:lnRef idx="1">
              <a:schemeClr val="accent1"/>
            </a:lnRef>
            <a:fillRef idx="0">
              <a:schemeClr val="accent1"/>
            </a:fillRef>
            <a:effectRef idx="0">
              <a:schemeClr val="accent1"/>
            </a:effectRef>
            <a:fontRef idx="minor">
              <a:schemeClr val="tx1"/>
            </a:fontRef>
          </p:style>
        </p:cxnSp>
        <p:cxnSp>
          <p:nvCxnSpPr>
            <p:cNvPr id="26" name="Прямая соединительная линия 25"/>
            <p:cNvCxnSpPr/>
            <p:nvPr/>
          </p:nvCxnSpPr>
          <p:spPr>
            <a:xfrm>
              <a:off x="5257800" y="2514459"/>
              <a:ext cx="2514600" cy="1729"/>
            </a:xfrm>
            <a:prstGeom prst="line">
              <a:avLst/>
            </a:prstGeom>
            <a:ln w="38100">
              <a:solidFill>
                <a:srgbClr val="008000"/>
              </a:solidFill>
            </a:ln>
            <a:effectLst/>
          </p:spPr>
          <p:style>
            <a:lnRef idx="1">
              <a:schemeClr val="accent1"/>
            </a:lnRef>
            <a:fillRef idx="0">
              <a:schemeClr val="accent1"/>
            </a:fillRef>
            <a:effectRef idx="0">
              <a:schemeClr val="accent1"/>
            </a:effectRef>
            <a:fontRef idx="minor">
              <a:schemeClr val="tx1"/>
            </a:fontRef>
          </p:style>
        </p:cxnSp>
      </p:grpSp>
      <p:sp>
        <p:nvSpPr>
          <p:cNvPr id="27" name="Arc 13"/>
          <p:cNvSpPr>
            <a:spLocks/>
          </p:cNvSpPr>
          <p:nvPr/>
        </p:nvSpPr>
        <p:spPr bwMode="auto">
          <a:xfrm rot="5206026" flipH="1" flipV="1">
            <a:off x="2453482" y="1674019"/>
            <a:ext cx="309562" cy="2203450"/>
          </a:xfrm>
          <a:custGeom>
            <a:avLst/>
            <a:gdLst>
              <a:gd name="T0" fmla="*/ 2147483647 w 21600"/>
              <a:gd name="T1" fmla="*/ 0 h 42234"/>
              <a:gd name="T2" fmla="*/ 2147483647 w 21600"/>
              <a:gd name="T3" fmla="*/ 2147483647 h 42234"/>
              <a:gd name="T4" fmla="*/ 0 w 21600"/>
              <a:gd name="T5" fmla="*/ 2147483647 h 42234"/>
              <a:gd name="T6" fmla="*/ 0 60000 65536"/>
              <a:gd name="T7" fmla="*/ 0 60000 65536"/>
              <a:gd name="T8" fmla="*/ 0 60000 65536"/>
              <a:gd name="T9" fmla="*/ 0 w 21600"/>
              <a:gd name="T10" fmla="*/ 0 h 42234"/>
              <a:gd name="T11" fmla="*/ 21600 w 21600"/>
              <a:gd name="T12" fmla="*/ 42234 h 42234"/>
            </a:gdLst>
            <a:ahLst/>
            <a:cxnLst>
              <a:cxn ang="T6">
                <a:pos x="T0" y="T1"/>
              </a:cxn>
              <a:cxn ang="T7">
                <a:pos x="T2" y="T3"/>
              </a:cxn>
              <a:cxn ang="T8">
                <a:pos x="T4" y="T5"/>
              </a:cxn>
            </a:cxnLst>
            <a:rect l="T9" t="T10" r="T11" b="T12"/>
            <a:pathLst>
              <a:path w="21600" h="42234" fill="none" extrusionOk="0">
                <a:moveTo>
                  <a:pt x="1274" y="-1"/>
                </a:moveTo>
                <a:cubicBezTo>
                  <a:pt x="12688" y="674"/>
                  <a:pt x="21600" y="10127"/>
                  <a:pt x="21600" y="21562"/>
                </a:cubicBezTo>
                <a:cubicBezTo>
                  <a:pt x="21600" y="31079"/>
                  <a:pt x="15370" y="39475"/>
                  <a:pt x="6262" y="42234"/>
                </a:cubicBezTo>
              </a:path>
              <a:path w="21600" h="42234" stroke="0" extrusionOk="0">
                <a:moveTo>
                  <a:pt x="1274" y="-1"/>
                </a:moveTo>
                <a:cubicBezTo>
                  <a:pt x="12688" y="674"/>
                  <a:pt x="21600" y="10127"/>
                  <a:pt x="21600" y="21562"/>
                </a:cubicBezTo>
                <a:cubicBezTo>
                  <a:pt x="21600" y="31079"/>
                  <a:pt x="15370" y="39475"/>
                  <a:pt x="6262" y="42234"/>
                </a:cubicBezTo>
                <a:lnTo>
                  <a:pt x="0" y="21562"/>
                </a:lnTo>
                <a:close/>
              </a:path>
            </a:pathLst>
          </a:custGeom>
          <a:noFill/>
          <a:ln w="38100">
            <a:solidFill>
              <a:srgbClr val="008000"/>
            </a:solidFill>
            <a:round/>
            <a:headEnd type="none" w="lg" len="sm"/>
            <a:tailEnd type="arrow" w="lg" len="med"/>
          </a:ln>
          <a:extLst>
            <a:ext uri="{909E8E84-426E-40DD-AFC4-6F175D3DCCD1}">
              <a14:hiddenFill xmlns:a14="http://schemas.microsoft.com/office/drawing/2010/main">
                <a:solidFill>
                  <a:srgbClr val="FFFFFF"/>
                </a:solidFill>
              </a14:hiddenFill>
            </a:ext>
          </a:extLst>
        </p:spPr>
        <p:txBody>
          <a:bodyPr wrap="none" anchor="ctr"/>
          <a:lstStyle/>
          <a:p>
            <a:endParaRPr lang="ru-RU">
              <a:latin typeface="Calibri" pitchFamily="34" charset="0"/>
            </a:endParaRPr>
          </a:p>
        </p:txBody>
      </p:sp>
      <p:sp>
        <p:nvSpPr>
          <p:cNvPr id="28" name="Arc 13"/>
          <p:cNvSpPr>
            <a:spLocks/>
          </p:cNvSpPr>
          <p:nvPr/>
        </p:nvSpPr>
        <p:spPr bwMode="auto">
          <a:xfrm rot="5003912" flipH="1" flipV="1">
            <a:off x="7709694" y="1566069"/>
            <a:ext cx="227012" cy="2203450"/>
          </a:xfrm>
          <a:custGeom>
            <a:avLst/>
            <a:gdLst>
              <a:gd name="T0" fmla="*/ 2147483647 w 21600"/>
              <a:gd name="T1" fmla="*/ 0 h 42234"/>
              <a:gd name="T2" fmla="*/ 2147483647 w 21600"/>
              <a:gd name="T3" fmla="*/ 2147483647 h 42234"/>
              <a:gd name="T4" fmla="*/ 0 w 21600"/>
              <a:gd name="T5" fmla="*/ 2147483647 h 42234"/>
              <a:gd name="T6" fmla="*/ 0 60000 65536"/>
              <a:gd name="T7" fmla="*/ 0 60000 65536"/>
              <a:gd name="T8" fmla="*/ 0 60000 65536"/>
              <a:gd name="T9" fmla="*/ 0 w 21600"/>
              <a:gd name="T10" fmla="*/ 0 h 42234"/>
              <a:gd name="T11" fmla="*/ 21600 w 21600"/>
              <a:gd name="T12" fmla="*/ 42234 h 42234"/>
            </a:gdLst>
            <a:ahLst/>
            <a:cxnLst>
              <a:cxn ang="T6">
                <a:pos x="T0" y="T1"/>
              </a:cxn>
              <a:cxn ang="T7">
                <a:pos x="T2" y="T3"/>
              </a:cxn>
              <a:cxn ang="T8">
                <a:pos x="T4" y="T5"/>
              </a:cxn>
            </a:cxnLst>
            <a:rect l="T9" t="T10" r="T11" b="T12"/>
            <a:pathLst>
              <a:path w="21600" h="42234" fill="none" extrusionOk="0">
                <a:moveTo>
                  <a:pt x="1274" y="-1"/>
                </a:moveTo>
                <a:cubicBezTo>
                  <a:pt x="12688" y="674"/>
                  <a:pt x="21600" y="10127"/>
                  <a:pt x="21600" y="21562"/>
                </a:cubicBezTo>
                <a:cubicBezTo>
                  <a:pt x="21600" y="31079"/>
                  <a:pt x="15370" y="39475"/>
                  <a:pt x="6262" y="42234"/>
                </a:cubicBezTo>
              </a:path>
              <a:path w="21600" h="42234" stroke="0" extrusionOk="0">
                <a:moveTo>
                  <a:pt x="1274" y="-1"/>
                </a:moveTo>
                <a:cubicBezTo>
                  <a:pt x="12688" y="674"/>
                  <a:pt x="21600" y="10127"/>
                  <a:pt x="21600" y="21562"/>
                </a:cubicBezTo>
                <a:cubicBezTo>
                  <a:pt x="21600" y="31079"/>
                  <a:pt x="15370" y="39475"/>
                  <a:pt x="6262" y="42234"/>
                </a:cubicBezTo>
                <a:lnTo>
                  <a:pt x="0" y="21562"/>
                </a:lnTo>
                <a:close/>
              </a:path>
            </a:pathLst>
          </a:custGeom>
          <a:noFill/>
          <a:ln w="38100">
            <a:solidFill>
              <a:srgbClr val="008000"/>
            </a:solidFill>
            <a:round/>
            <a:headEnd type="none" w="lg" len="sm"/>
            <a:tailEnd type="arrow" w="lg" len="med"/>
          </a:ln>
          <a:extLst>
            <a:ext uri="{909E8E84-426E-40DD-AFC4-6F175D3DCCD1}">
              <a14:hiddenFill xmlns:a14="http://schemas.microsoft.com/office/drawing/2010/main">
                <a:solidFill>
                  <a:srgbClr val="FFFFFF"/>
                </a:solidFill>
              </a14:hiddenFill>
            </a:ext>
          </a:extLst>
        </p:spPr>
        <p:txBody>
          <a:bodyPr wrap="none" anchor="ctr"/>
          <a:lstStyle/>
          <a:p>
            <a:endParaRPr lang="ru-RU">
              <a:latin typeface="Calibri" pitchFamily="34" charset="0"/>
            </a:endParaRPr>
          </a:p>
        </p:txBody>
      </p:sp>
      <p:sp>
        <p:nvSpPr>
          <p:cNvPr id="29" name="Овал 28"/>
          <p:cNvSpPr/>
          <p:nvPr/>
        </p:nvSpPr>
        <p:spPr>
          <a:xfrm>
            <a:off x="2571750" y="2786063"/>
            <a:ext cx="857250" cy="500062"/>
          </a:xfrm>
          <a:prstGeom prst="ellipse">
            <a:avLst/>
          </a:prstGeom>
          <a:noFill/>
          <a:ln w="44450" cap="rnd">
            <a:solidFill>
              <a:srgbClr val="3E8E3A"/>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b="1" dirty="0"/>
          </a:p>
        </p:txBody>
      </p:sp>
      <p:sp>
        <p:nvSpPr>
          <p:cNvPr id="30" name="Овал 29"/>
          <p:cNvSpPr/>
          <p:nvPr/>
        </p:nvSpPr>
        <p:spPr>
          <a:xfrm>
            <a:off x="785813" y="3786188"/>
            <a:ext cx="2286000" cy="609600"/>
          </a:xfrm>
          <a:prstGeom prst="ellipse">
            <a:avLst/>
          </a:prstGeom>
          <a:noFill/>
          <a:ln w="44450" cap="rnd">
            <a:solidFill>
              <a:srgbClr val="3E8E3A"/>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b="1" dirty="0"/>
          </a:p>
        </p:txBody>
      </p:sp>
      <p:sp>
        <p:nvSpPr>
          <p:cNvPr id="31" name="TextBox 17"/>
          <p:cNvSpPr txBox="1">
            <a:spLocks noChangeArrowheads="1"/>
          </p:cNvSpPr>
          <p:nvPr/>
        </p:nvSpPr>
        <p:spPr bwMode="auto">
          <a:xfrm>
            <a:off x="4357688" y="5072063"/>
            <a:ext cx="4606925"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ru-RU" sz="3600">
                <a:solidFill>
                  <a:srgbClr val="339933"/>
                </a:solidFill>
                <a:latin typeface="Calibri" pitchFamily="34" charset="0"/>
              </a:rPr>
              <a:t>[    ] , (</a:t>
            </a:r>
            <a:r>
              <a:rPr lang="ru-RU" sz="2400"/>
              <a:t>что</a:t>
            </a:r>
            <a:r>
              <a:rPr lang="ru-RU" sz="3600">
                <a:solidFill>
                  <a:srgbClr val="339933"/>
                </a:solidFill>
                <a:latin typeface="Calibri" pitchFamily="34" charset="0"/>
              </a:rPr>
              <a:t>…) , (</a:t>
            </a:r>
            <a:r>
              <a:rPr lang="ru-RU" sz="2400"/>
              <a:t>хотя</a:t>
            </a:r>
            <a:r>
              <a:rPr lang="ru-RU" sz="3600">
                <a:solidFill>
                  <a:srgbClr val="339933"/>
                </a:solidFill>
                <a:latin typeface="Calibri" pitchFamily="34" charset="0"/>
              </a:rPr>
              <a:t>…).</a:t>
            </a:r>
          </a:p>
        </p:txBody>
      </p:sp>
      <p:sp>
        <p:nvSpPr>
          <p:cNvPr id="32" name="Дуга 31"/>
          <p:cNvSpPr/>
          <p:nvPr/>
        </p:nvSpPr>
        <p:spPr>
          <a:xfrm>
            <a:off x="4787900" y="5013325"/>
            <a:ext cx="1104900" cy="285750"/>
          </a:xfrm>
          <a:prstGeom prst="arc">
            <a:avLst>
              <a:gd name="adj1" fmla="val 10812453"/>
              <a:gd name="adj2" fmla="val 0"/>
            </a:avLst>
          </a:prstGeom>
          <a:ln w="38100">
            <a:solidFill>
              <a:srgbClr val="339933"/>
            </a:solidFill>
            <a:headEnd type="none"/>
            <a:tailEnd type="stealth" w="lg" len="med"/>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ru-RU"/>
          </a:p>
        </p:txBody>
      </p:sp>
      <p:sp>
        <p:nvSpPr>
          <p:cNvPr id="33" name="Дуга 32"/>
          <p:cNvSpPr/>
          <p:nvPr/>
        </p:nvSpPr>
        <p:spPr>
          <a:xfrm>
            <a:off x="6286500" y="5000625"/>
            <a:ext cx="1143000" cy="357188"/>
          </a:xfrm>
          <a:prstGeom prst="arc">
            <a:avLst>
              <a:gd name="adj1" fmla="val 10812453"/>
              <a:gd name="adj2" fmla="val 0"/>
            </a:avLst>
          </a:prstGeom>
          <a:ln w="38100">
            <a:solidFill>
              <a:srgbClr val="339933"/>
            </a:solidFill>
            <a:headEnd type="none"/>
            <a:tailEnd type="stealth" w="lg" len="med"/>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ru-RU"/>
          </a:p>
        </p:txBody>
      </p:sp>
      <p:sp>
        <p:nvSpPr>
          <p:cNvPr id="34" name="Text Box 15"/>
          <p:cNvSpPr txBox="1">
            <a:spLocks noChangeArrowheads="1"/>
          </p:cNvSpPr>
          <p:nvPr/>
        </p:nvSpPr>
        <p:spPr bwMode="auto">
          <a:xfrm>
            <a:off x="857250" y="2286000"/>
            <a:ext cx="12858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50000"/>
              </a:spcBef>
            </a:pPr>
            <a:r>
              <a:rPr lang="ru-RU" sz="2000" b="1" i="1">
                <a:solidFill>
                  <a:srgbClr val="008000"/>
                </a:solidFill>
              </a:rPr>
              <a:t>какими?</a:t>
            </a:r>
          </a:p>
        </p:txBody>
      </p:sp>
      <p:sp>
        <p:nvSpPr>
          <p:cNvPr id="35" name="Text Box 15"/>
          <p:cNvSpPr txBox="1">
            <a:spLocks noChangeArrowheads="1"/>
          </p:cNvSpPr>
          <p:nvPr/>
        </p:nvSpPr>
        <p:spPr bwMode="auto">
          <a:xfrm>
            <a:off x="6715125" y="2143125"/>
            <a:ext cx="12858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50000"/>
              </a:spcBef>
            </a:pPr>
            <a:r>
              <a:rPr lang="ru-RU" sz="2000" b="1" i="1">
                <a:solidFill>
                  <a:srgbClr val="008000"/>
                </a:solidFill>
              </a:rPr>
              <a:t>почему?</a:t>
            </a:r>
          </a:p>
        </p:txBody>
      </p:sp>
      <p:sp>
        <p:nvSpPr>
          <p:cNvPr id="36" name="Text Box 15"/>
          <p:cNvSpPr txBox="1">
            <a:spLocks noChangeArrowheads="1"/>
          </p:cNvSpPr>
          <p:nvPr/>
        </p:nvSpPr>
        <p:spPr bwMode="auto">
          <a:xfrm>
            <a:off x="4714875" y="4572000"/>
            <a:ext cx="12858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50000"/>
              </a:spcBef>
            </a:pPr>
            <a:r>
              <a:rPr lang="ru-RU" sz="2000" b="1" i="1">
                <a:solidFill>
                  <a:srgbClr val="008000"/>
                </a:solidFill>
              </a:rPr>
              <a:t>какими?</a:t>
            </a:r>
          </a:p>
        </p:txBody>
      </p:sp>
      <p:sp>
        <p:nvSpPr>
          <p:cNvPr id="37" name="Text Box 15"/>
          <p:cNvSpPr txBox="1">
            <a:spLocks noChangeArrowheads="1"/>
          </p:cNvSpPr>
          <p:nvPr/>
        </p:nvSpPr>
        <p:spPr bwMode="auto">
          <a:xfrm>
            <a:off x="6286500" y="4572000"/>
            <a:ext cx="12858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50000"/>
              </a:spcBef>
            </a:pPr>
            <a:r>
              <a:rPr lang="ru-RU" sz="2000" b="1" i="1">
                <a:solidFill>
                  <a:srgbClr val="008000"/>
                </a:solidFill>
              </a:rPr>
              <a:t>почему?</a:t>
            </a:r>
          </a:p>
        </p:txBody>
      </p:sp>
      <p:sp>
        <p:nvSpPr>
          <p:cNvPr id="38" name="TextBox 37"/>
          <p:cNvSpPr txBox="1"/>
          <p:nvPr/>
        </p:nvSpPr>
        <p:spPr>
          <a:xfrm>
            <a:off x="4214813" y="2286000"/>
            <a:ext cx="928687" cy="523875"/>
          </a:xfrm>
          <a:prstGeom prst="rect">
            <a:avLst/>
          </a:prstGeom>
          <a:noFill/>
        </p:spPr>
        <p:txBody>
          <a:bodyPr>
            <a:spAutoFit/>
          </a:bodyPr>
          <a:lstStyle/>
          <a:p>
            <a:pPr algn="ctr">
              <a:defRPr/>
            </a:pPr>
            <a:r>
              <a:rPr lang="ru-RU" sz="2800" spc="200" dirty="0"/>
              <a:t>нет</a:t>
            </a:r>
          </a:p>
        </p:txBody>
      </p:sp>
    </p:spTree>
    <p:custDataLst>
      <p:tags r:id="rId1"/>
    </p:custDataLst>
    <p:extLst>
      <p:ext uri="{BB962C8B-B14F-4D97-AF65-F5344CB8AC3E}">
        <p14:creationId xmlns:p14="http://schemas.microsoft.com/office/powerpoint/2010/main" val="3721947984"/>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childTnLst>
                          </p:cTn>
                        </p:par>
                        <p:par>
                          <p:cTn id="8" fill="hold" nodeType="afterGroup">
                            <p:stCondLst>
                              <p:cond delay="500"/>
                            </p:stCondLst>
                            <p:childTnLst>
                              <p:par>
                                <p:cTn id="9" presetID="22" presetClass="entr" presetSubtype="8"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left)">
                                      <p:cBhvr>
                                        <p:cTn id="11" dur="500"/>
                                        <p:tgtEl>
                                          <p:spTgt spid="4"/>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38"/>
                                        </p:tgtEl>
                                        <p:attrNameLst>
                                          <p:attrName>style.visibility</p:attrName>
                                        </p:attrNameLst>
                                      </p:cBhvr>
                                      <p:to>
                                        <p:strVal val="visible"/>
                                      </p:to>
                                    </p:set>
                                    <p:animEffect transition="in" filter="fade">
                                      <p:cBhvr>
                                        <p:cTn id="16" dur="2000"/>
                                        <p:tgtEl>
                                          <p:spTgt spid="38"/>
                                        </p:tgtEl>
                                      </p:cBhvr>
                                    </p:animEffect>
                                  </p:childTnLst>
                                </p:cTn>
                              </p:par>
                            </p:childTnLst>
                          </p:cTn>
                        </p:par>
                        <p:par>
                          <p:cTn id="17" fill="hold" nodeType="afterGroup">
                            <p:stCondLst>
                              <p:cond delay="2000"/>
                            </p:stCondLst>
                            <p:childTnLst>
                              <p:par>
                                <p:cTn id="18" presetID="22" presetClass="entr" presetSubtype="8" fill="hold" nodeType="after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wipe(left)">
                                      <p:cBhvr>
                                        <p:cTn id="20" dur="500"/>
                                        <p:tgtEl>
                                          <p:spTgt spid="5"/>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22" presetClass="entr" presetSubtype="8" fill="hold" nodeType="clickEffect">
                                  <p:stCondLst>
                                    <p:cond delay="0"/>
                                  </p:stCondLst>
                                  <p:childTnLst>
                                    <p:set>
                                      <p:cBhvr>
                                        <p:cTn id="24" dur="1" fill="hold">
                                          <p:stCondLst>
                                            <p:cond delay="0"/>
                                          </p:stCondLst>
                                        </p:cTn>
                                        <p:tgtEl>
                                          <p:spTgt spid="22"/>
                                        </p:tgtEl>
                                        <p:attrNameLst>
                                          <p:attrName>style.visibility</p:attrName>
                                        </p:attrNameLst>
                                      </p:cBhvr>
                                      <p:to>
                                        <p:strVal val="visible"/>
                                      </p:to>
                                    </p:set>
                                    <p:animEffect transition="in" filter="wipe(left)">
                                      <p:cBhvr>
                                        <p:cTn id="25" dur="500"/>
                                        <p:tgtEl>
                                          <p:spTgt spid="22"/>
                                        </p:tgtEl>
                                      </p:cBhvr>
                                    </p:animEffect>
                                  </p:childTnLst>
                                </p:cTn>
                              </p:par>
                            </p:childTnLst>
                          </p:cTn>
                        </p:par>
                        <p:par>
                          <p:cTn id="26" fill="hold" nodeType="afterGroup">
                            <p:stCondLst>
                              <p:cond delay="2500"/>
                            </p:stCondLst>
                            <p:childTnLst>
                              <p:par>
                                <p:cTn id="27" presetID="22" presetClass="entr" presetSubtype="8" fill="hold" nodeType="after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wipe(left)">
                                      <p:cBhvr>
                                        <p:cTn id="29" dur="500"/>
                                        <p:tgtEl>
                                          <p:spTgt spid="8"/>
                                        </p:tgtEl>
                                      </p:cBhvr>
                                    </p:animEffect>
                                  </p:childTnLst>
                                </p:cTn>
                              </p:par>
                            </p:childTnLst>
                          </p:cTn>
                        </p:par>
                        <p:par>
                          <p:cTn id="30" fill="hold" nodeType="afterGroup">
                            <p:stCondLst>
                              <p:cond delay="3000"/>
                            </p:stCondLst>
                            <p:childTnLst>
                              <p:par>
                                <p:cTn id="31" presetID="21" presetClass="entr" presetSubtype="1" fill="hold" grpId="0" nodeType="afterEffect">
                                  <p:stCondLst>
                                    <p:cond delay="0"/>
                                  </p:stCondLst>
                                  <p:childTnLst>
                                    <p:set>
                                      <p:cBhvr>
                                        <p:cTn id="32" dur="1" fill="hold">
                                          <p:stCondLst>
                                            <p:cond delay="0"/>
                                          </p:stCondLst>
                                        </p:cTn>
                                        <p:tgtEl>
                                          <p:spTgt spid="29"/>
                                        </p:tgtEl>
                                        <p:attrNameLst>
                                          <p:attrName>style.visibility</p:attrName>
                                        </p:attrNameLst>
                                      </p:cBhvr>
                                      <p:to>
                                        <p:strVal val="visible"/>
                                      </p:to>
                                    </p:set>
                                    <p:animEffect transition="in" filter="wheel(1)">
                                      <p:cBhvr>
                                        <p:cTn id="33" dur="2000"/>
                                        <p:tgtEl>
                                          <p:spTgt spid="29"/>
                                        </p:tgtEl>
                                      </p:cBhvr>
                                    </p:animEffect>
                                  </p:childTnLst>
                                </p:cTn>
                              </p:par>
                            </p:childTnLst>
                          </p:cTn>
                        </p:par>
                        <p:par>
                          <p:cTn id="34" fill="hold" nodeType="afterGroup">
                            <p:stCondLst>
                              <p:cond delay="5000"/>
                            </p:stCondLst>
                            <p:childTnLst>
                              <p:par>
                                <p:cTn id="35" presetID="21" presetClass="entr" presetSubtype="1" fill="hold" grpId="0" nodeType="afterEffect">
                                  <p:stCondLst>
                                    <p:cond delay="0"/>
                                  </p:stCondLst>
                                  <p:childTnLst>
                                    <p:set>
                                      <p:cBhvr>
                                        <p:cTn id="36" dur="1" fill="hold">
                                          <p:stCondLst>
                                            <p:cond delay="0"/>
                                          </p:stCondLst>
                                        </p:cTn>
                                        <p:tgtEl>
                                          <p:spTgt spid="30"/>
                                        </p:tgtEl>
                                        <p:attrNameLst>
                                          <p:attrName>style.visibility</p:attrName>
                                        </p:attrNameLst>
                                      </p:cBhvr>
                                      <p:to>
                                        <p:strVal val="visible"/>
                                      </p:to>
                                    </p:set>
                                    <p:animEffect transition="in" filter="wheel(1)">
                                      <p:cBhvr>
                                        <p:cTn id="37" dur="2000"/>
                                        <p:tgtEl>
                                          <p:spTgt spid="30"/>
                                        </p:tgtEl>
                                      </p:cBhvr>
                                    </p:animEffect>
                                  </p:childTnLst>
                                </p:cTn>
                              </p:par>
                            </p:childTnLst>
                          </p:cTn>
                        </p:par>
                        <p:par>
                          <p:cTn id="38" fill="hold" nodeType="afterGroup">
                            <p:stCondLst>
                              <p:cond delay="7000"/>
                            </p:stCondLst>
                            <p:childTnLst>
                              <p:par>
                                <p:cTn id="39" presetID="22" presetClass="entr" presetSubtype="8" fill="hold" grpId="0" nodeType="afterEffect">
                                  <p:stCondLst>
                                    <p:cond delay="0"/>
                                  </p:stCondLst>
                                  <p:childTnLst>
                                    <p:set>
                                      <p:cBhvr>
                                        <p:cTn id="40" dur="1" fill="hold">
                                          <p:stCondLst>
                                            <p:cond delay="0"/>
                                          </p:stCondLst>
                                        </p:cTn>
                                        <p:tgtEl>
                                          <p:spTgt spid="27"/>
                                        </p:tgtEl>
                                        <p:attrNameLst>
                                          <p:attrName>style.visibility</p:attrName>
                                        </p:attrNameLst>
                                      </p:cBhvr>
                                      <p:to>
                                        <p:strVal val="visible"/>
                                      </p:to>
                                    </p:set>
                                    <p:animEffect transition="in" filter="wipe(left)">
                                      <p:cBhvr>
                                        <p:cTn id="41" dur="500"/>
                                        <p:tgtEl>
                                          <p:spTgt spid="27"/>
                                        </p:tgtEl>
                                      </p:cBhvr>
                                    </p:animEffect>
                                  </p:childTnLst>
                                </p:cTn>
                              </p:par>
                            </p:childTnLst>
                          </p:cTn>
                        </p:par>
                        <p:par>
                          <p:cTn id="42" fill="hold" nodeType="afterGroup">
                            <p:stCondLst>
                              <p:cond delay="7500"/>
                            </p:stCondLst>
                            <p:childTnLst>
                              <p:par>
                                <p:cTn id="43" presetID="10" presetClass="entr" presetSubtype="0" fill="hold" grpId="0" nodeType="afterEffect">
                                  <p:stCondLst>
                                    <p:cond delay="0"/>
                                  </p:stCondLst>
                                  <p:childTnLst>
                                    <p:set>
                                      <p:cBhvr>
                                        <p:cTn id="44" dur="1" fill="hold">
                                          <p:stCondLst>
                                            <p:cond delay="0"/>
                                          </p:stCondLst>
                                        </p:cTn>
                                        <p:tgtEl>
                                          <p:spTgt spid="34"/>
                                        </p:tgtEl>
                                        <p:attrNameLst>
                                          <p:attrName>style.visibility</p:attrName>
                                        </p:attrNameLst>
                                      </p:cBhvr>
                                      <p:to>
                                        <p:strVal val="visible"/>
                                      </p:to>
                                    </p:set>
                                    <p:animEffect transition="in" filter="fade">
                                      <p:cBhvr>
                                        <p:cTn id="45" dur="1000"/>
                                        <p:tgtEl>
                                          <p:spTgt spid="34"/>
                                        </p:tgtEl>
                                      </p:cBhvr>
                                    </p:animEffect>
                                  </p:childTnLst>
                                </p:cTn>
                              </p:par>
                            </p:childTnLst>
                          </p:cTn>
                        </p:par>
                        <p:par>
                          <p:cTn id="46" fill="hold" nodeType="afterGroup">
                            <p:stCondLst>
                              <p:cond delay="8500"/>
                            </p:stCondLst>
                            <p:childTnLst>
                              <p:par>
                                <p:cTn id="47" presetID="22" presetClass="entr" presetSubtype="8" fill="hold" grpId="0" nodeType="afterEffect">
                                  <p:stCondLst>
                                    <p:cond delay="0"/>
                                  </p:stCondLst>
                                  <p:childTnLst>
                                    <p:set>
                                      <p:cBhvr>
                                        <p:cTn id="48" dur="1" fill="hold">
                                          <p:stCondLst>
                                            <p:cond delay="0"/>
                                          </p:stCondLst>
                                        </p:cTn>
                                        <p:tgtEl>
                                          <p:spTgt spid="28"/>
                                        </p:tgtEl>
                                        <p:attrNameLst>
                                          <p:attrName>style.visibility</p:attrName>
                                        </p:attrNameLst>
                                      </p:cBhvr>
                                      <p:to>
                                        <p:strVal val="visible"/>
                                      </p:to>
                                    </p:set>
                                    <p:animEffect transition="in" filter="wipe(left)">
                                      <p:cBhvr>
                                        <p:cTn id="49" dur="500"/>
                                        <p:tgtEl>
                                          <p:spTgt spid="28"/>
                                        </p:tgtEl>
                                      </p:cBhvr>
                                    </p:animEffect>
                                  </p:childTnLst>
                                </p:cTn>
                              </p:par>
                            </p:childTnLst>
                          </p:cTn>
                        </p:par>
                        <p:par>
                          <p:cTn id="50" fill="hold" nodeType="afterGroup">
                            <p:stCondLst>
                              <p:cond delay="9000"/>
                            </p:stCondLst>
                            <p:childTnLst>
                              <p:par>
                                <p:cTn id="51" presetID="10" presetClass="entr" presetSubtype="0" fill="hold" grpId="0" nodeType="afterEffect">
                                  <p:stCondLst>
                                    <p:cond delay="0"/>
                                  </p:stCondLst>
                                  <p:childTnLst>
                                    <p:set>
                                      <p:cBhvr>
                                        <p:cTn id="52" dur="1" fill="hold">
                                          <p:stCondLst>
                                            <p:cond delay="0"/>
                                          </p:stCondLst>
                                        </p:cTn>
                                        <p:tgtEl>
                                          <p:spTgt spid="35"/>
                                        </p:tgtEl>
                                        <p:attrNameLst>
                                          <p:attrName>style.visibility</p:attrName>
                                        </p:attrNameLst>
                                      </p:cBhvr>
                                      <p:to>
                                        <p:strVal val="visible"/>
                                      </p:to>
                                    </p:set>
                                    <p:animEffect transition="in" filter="fade">
                                      <p:cBhvr>
                                        <p:cTn id="53" dur="1000"/>
                                        <p:tgtEl>
                                          <p:spTgt spid="35"/>
                                        </p:tgtEl>
                                      </p:cBhvr>
                                    </p:animEffect>
                                  </p:childTnLst>
                                </p:cTn>
                              </p:par>
                            </p:childTnLst>
                          </p:cTn>
                        </p:par>
                      </p:childTnLst>
                    </p:cTn>
                  </p:par>
                  <p:par>
                    <p:cTn id="54" fill="hold" nodeType="clickPar">
                      <p:stCondLst>
                        <p:cond delay="indefinite"/>
                      </p:stCondLst>
                      <p:childTnLst>
                        <p:par>
                          <p:cTn id="55" fill="hold" nodeType="withGroup">
                            <p:stCondLst>
                              <p:cond delay="0"/>
                            </p:stCondLst>
                            <p:childTnLst>
                              <p:par>
                                <p:cTn id="56" presetID="9" presetClass="exit" presetSubtype="0" fill="hold" grpId="1" nodeType="clickEffect">
                                  <p:stCondLst>
                                    <p:cond delay="0"/>
                                  </p:stCondLst>
                                  <p:childTnLst>
                                    <p:animEffect transition="out" filter="dissolve">
                                      <p:cBhvr>
                                        <p:cTn id="57" dur="500"/>
                                        <p:tgtEl>
                                          <p:spTgt spid="38"/>
                                        </p:tgtEl>
                                      </p:cBhvr>
                                    </p:animEffect>
                                    <p:set>
                                      <p:cBhvr>
                                        <p:cTn id="58" dur="1" fill="hold">
                                          <p:stCondLst>
                                            <p:cond delay="499"/>
                                          </p:stCondLst>
                                        </p:cTn>
                                        <p:tgtEl>
                                          <p:spTgt spid="38"/>
                                        </p:tgtEl>
                                        <p:attrNameLst>
                                          <p:attrName>style.visibility</p:attrName>
                                        </p:attrNameLst>
                                      </p:cBhvr>
                                      <p:to>
                                        <p:strVal val="hidden"/>
                                      </p:to>
                                    </p:set>
                                  </p:childTnLst>
                                </p:cTn>
                              </p:par>
                            </p:childTnLst>
                          </p:cTn>
                        </p:par>
                        <p:par>
                          <p:cTn id="59" fill="hold" nodeType="afterGroup">
                            <p:stCondLst>
                              <p:cond delay="500"/>
                            </p:stCondLst>
                            <p:childTnLst>
                              <p:par>
                                <p:cTn id="60" presetID="9" presetClass="exit" presetSubtype="0" fill="hold" nodeType="afterEffect">
                                  <p:stCondLst>
                                    <p:cond delay="0"/>
                                  </p:stCondLst>
                                  <p:childTnLst>
                                    <p:animEffect transition="out" filter="dissolve">
                                      <p:cBhvr>
                                        <p:cTn id="61" dur="500"/>
                                        <p:tgtEl>
                                          <p:spTgt spid="5"/>
                                        </p:tgtEl>
                                      </p:cBhvr>
                                    </p:animEffect>
                                    <p:set>
                                      <p:cBhvr>
                                        <p:cTn id="62" dur="1" fill="hold">
                                          <p:stCondLst>
                                            <p:cond delay="499"/>
                                          </p:stCondLst>
                                        </p:cTn>
                                        <p:tgtEl>
                                          <p:spTgt spid="5"/>
                                        </p:tgtEl>
                                        <p:attrNameLst>
                                          <p:attrName>style.visibility</p:attrName>
                                        </p:attrNameLst>
                                      </p:cBhvr>
                                      <p:to>
                                        <p:strVal val="hidden"/>
                                      </p:to>
                                    </p:set>
                                  </p:childTnLst>
                                </p:cTn>
                              </p:par>
                            </p:childTnLst>
                          </p:cTn>
                        </p:par>
                      </p:childTnLst>
                    </p:cTn>
                  </p:par>
                  <p:par>
                    <p:cTn id="63" fill="hold" nodeType="clickPar">
                      <p:stCondLst>
                        <p:cond delay="indefinite"/>
                      </p:stCondLst>
                      <p:childTnLst>
                        <p:par>
                          <p:cTn id="64" fill="hold" nodeType="withGroup">
                            <p:stCondLst>
                              <p:cond delay="0"/>
                            </p:stCondLst>
                            <p:childTnLst>
                              <p:par>
                                <p:cTn id="65" presetID="27" presetClass="entr" presetSubtype="0" fill="hold" grpId="0" nodeType="clickEffect">
                                  <p:stCondLst>
                                    <p:cond delay="0"/>
                                  </p:stCondLst>
                                  <p:iterate type="lt">
                                    <p:tmPct val="50000"/>
                                  </p:iterate>
                                  <p:childTnLst>
                                    <p:set>
                                      <p:cBhvr>
                                        <p:cTn id="66" dur="1" fill="hold">
                                          <p:stCondLst>
                                            <p:cond delay="0"/>
                                          </p:stCondLst>
                                        </p:cTn>
                                        <p:tgtEl>
                                          <p:spTgt spid="31"/>
                                        </p:tgtEl>
                                        <p:attrNameLst>
                                          <p:attrName>style.visibility</p:attrName>
                                        </p:attrNameLst>
                                      </p:cBhvr>
                                      <p:to>
                                        <p:strVal val="visible"/>
                                      </p:to>
                                    </p:set>
                                    <p:anim calcmode="discrete" valueType="clr">
                                      <p:cBhvr override="childStyle">
                                        <p:cTn id="67" dur="220"/>
                                        <p:tgtEl>
                                          <p:spTgt spid="31"/>
                                        </p:tgtEl>
                                        <p:attrNameLst>
                                          <p:attrName>style.color</p:attrName>
                                        </p:attrNameLst>
                                      </p:cBhvr>
                                      <p:tavLst>
                                        <p:tav tm="0">
                                          <p:val>
                                            <p:clrVal>
                                              <a:schemeClr val="folHlink"/>
                                            </p:clrVal>
                                          </p:val>
                                        </p:tav>
                                        <p:tav tm="50000">
                                          <p:val>
                                            <p:clrVal>
                                              <a:schemeClr val="hlink"/>
                                            </p:clrVal>
                                          </p:val>
                                        </p:tav>
                                      </p:tavLst>
                                    </p:anim>
                                    <p:anim calcmode="discrete" valueType="clr">
                                      <p:cBhvr>
                                        <p:cTn id="68" dur="220"/>
                                        <p:tgtEl>
                                          <p:spTgt spid="31"/>
                                        </p:tgtEl>
                                        <p:attrNameLst>
                                          <p:attrName>fillcolor</p:attrName>
                                        </p:attrNameLst>
                                      </p:cBhvr>
                                      <p:tavLst>
                                        <p:tav tm="0">
                                          <p:val>
                                            <p:clrVal>
                                              <a:schemeClr val="accent2"/>
                                            </p:clrVal>
                                          </p:val>
                                        </p:tav>
                                        <p:tav tm="50000">
                                          <p:val>
                                            <p:clrVal>
                                              <a:schemeClr val="hlink"/>
                                            </p:clrVal>
                                          </p:val>
                                        </p:tav>
                                      </p:tavLst>
                                    </p:anim>
                                    <p:set>
                                      <p:cBhvr>
                                        <p:cTn id="69" dur="220"/>
                                        <p:tgtEl>
                                          <p:spTgt spid="31"/>
                                        </p:tgtEl>
                                        <p:attrNameLst>
                                          <p:attrName>fill.type</p:attrName>
                                        </p:attrNameLst>
                                      </p:cBhvr>
                                      <p:to>
                                        <p:strVal val="solid"/>
                                      </p:to>
                                    </p:set>
                                  </p:childTnLst>
                                </p:cTn>
                              </p:par>
                            </p:childTnLst>
                          </p:cTn>
                        </p:par>
                        <p:par>
                          <p:cTn id="70" fill="hold" nodeType="afterGroup">
                            <p:stCondLst>
                              <p:cond delay="2090"/>
                            </p:stCondLst>
                            <p:childTnLst>
                              <p:par>
                                <p:cTn id="71" presetID="22" presetClass="entr" presetSubtype="8" fill="hold" grpId="0" nodeType="afterEffect">
                                  <p:stCondLst>
                                    <p:cond delay="0"/>
                                  </p:stCondLst>
                                  <p:childTnLst>
                                    <p:set>
                                      <p:cBhvr>
                                        <p:cTn id="72" dur="1" fill="hold">
                                          <p:stCondLst>
                                            <p:cond delay="0"/>
                                          </p:stCondLst>
                                        </p:cTn>
                                        <p:tgtEl>
                                          <p:spTgt spid="32"/>
                                        </p:tgtEl>
                                        <p:attrNameLst>
                                          <p:attrName>style.visibility</p:attrName>
                                        </p:attrNameLst>
                                      </p:cBhvr>
                                      <p:to>
                                        <p:strVal val="visible"/>
                                      </p:to>
                                    </p:set>
                                    <p:animEffect transition="in" filter="wipe(left)">
                                      <p:cBhvr>
                                        <p:cTn id="73" dur="500"/>
                                        <p:tgtEl>
                                          <p:spTgt spid="32"/>
                                        </p:tgtEl>
                                      </p:cBhvr>
                                    </p:animEffect>
                                  </p:childTnLst>
                                </p:cTn>
                              </p:par>
                            </p:childTnLst>
                          </p:cTn>
                        </p:par>
                        <p:par>
                          <p:cTn id="74" fill="hold" nodeType="afterGroup">
                            <p:stCondLst>
                              <p:cond delay="2590"/>
                            </p:stCondLst>
                            <p:childTnLst>
                              <p:par>
                                <p:cTn id="75" presetID="22" presetClass="entr" presetSubtype="8" fill="hold" grpId="0" nodeType="afterEffect">
                                  <p:stCondLst>
                                    <p:cond delay="0"/>
                                  </p:stCondLst>
                                  <p:childTnLst>
                                    <p:set>
                                      <p:cBhvr>
                                        <p:cTn id="76" dur="1" fill="hold">
                                          <p:stCondLst>
                                            <p:cond delay="0"/>
                                          </p:stCondLst>
                                        </p:cTn>
                                        <p:tgtEl>
                                          <p:spTgt spid="33"/>
                                        </p:tgtEl>
                                        <p:attrNameLst>
                                          <p:attrName>style.visibility</p:attrName>
                                        </p:attrNameLst>
                                      </p:cBhvr>
                                      <p:to>
                                        <p:strVal val="visible"/>
                                      </p:to>
                                    </p:set>
                                    <p:animEffect transition="in" filter="wipe(left)">
                                      <p:cBhvr>
                                        <p:cTn id="77" dur="500"/>
                                        <p:tgtEl>
                                          <p:spTgt spid="33"/>
                                        </p:tgtEl>
                                      </p:cBhvr>
                                    </p:animEffect>
                                  </p:childTnLst>
                                </p:cTn>
                              </p:par>
                            </p:childTnLst>
                          </p:cTn>
                        </p:par>
                        <p:par>
                          <p:cTn id="78" fill="hold" nodeType="afterGroup">
                            <p:stCondLst>
                              <p:cond delay="3090"/>
                            </p:stCondLst>
                            <p:childTnLst>
                              <p:par>
                                <p:cTn id="79" presetID="10" presetClass="entr" presetSubtype="0" fill="hold" grpId="0" nodeType="afterEffect">
                                  <p:stCondLst>
                                    <p:cond delay="0"/>
                                  </p:stCondLst>
                                  <p:childTnLst>
                                    <p:set>
                                      <p:cBhvr>
                                        <p:cTn id="80" dur="1" fill="hold">
                                          <p:stCondLst>
                                            <p:cond delay="0"/>
                                          </p:stCondLst>
                                        </p:cTn>
                                        <p:tgtEl>
                                          <p:spTgt spid="36"/>
                                        </p:tgtEl>
                                        <p:attrNameLst>
                                          <p:attrName>style.visibility</p:attrName>
                                        </p:attrNameLst>
                                      </p:cBhvr>
                                      <p:to>
                                        <p:strVal val="visible"/>
                                      </p:to>
                                    </p:set>
                                    <p:animEffect transition="in" filter="fade">
                                      <p:cBhvr>
                                        <p:cTn id="81" dur="1000"/>
                                        <p:tgtEl>
                                          <p:spTgt spid="36"/>
                                        </p:tgtEl>
                                      </p:cBhvr>
                                    </p:animEffect>
                                  </p:childTnLst>
                                </p:cTn>
                              </p:par>
                            </p:childTnLst>
                          </p:cTn>
                        </p:par>
                        <p:par>
                          <p:cTn id="82" fill="hold" nodeType="afterGroup">
                            <p:stCondLst>
                              <p:cond delay="4090"/>
                            </p:stCondLst>
                            <p:childTnLst>
                              <p:par>
                                <p:cTn id="83" presetID="10" presetClass="entr" presetSubtype="0" fill="hold" grpId="0" nodeType="afterEffect">
                                  <p:stCondLst>
                                    <p:cond delay="0"/>
                                  </p:stCondLst>
                                  <p:childTnLst>
                                    <p:set>
                                      <p:cBhvr>
                                        <p:cTn id="84" dur="1" fill="hold">
                                          <p:stCondLst>
                                            <p:cond delay="0"/>
                                          </p:stCondLst>
                                        </p:cTn>
                                        <p:tgtEl>
                                          <p:spTgt spid="37"/>
                                        </p:tgtEl>
                                        <p:attrNameLst>
                                          <p:attrName>style.visibility</p:attrName>
                                        </p:attrNameLst>
                                      </p:cBhvr>
                                      <p:to>
                                        <p:strVal val="visible"/>
                                      </p:to>
                                    </p:set>
                                    <p:animEffect transition="in" filter="fade">
                                      <p:cBhvr>
                                        <p:cTn id="85" dur="10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8" grpId="0" animBg="1"/>
      <p:bldP spid="29" grpId="0" animBg="1"/>
      <p:bldP spid="30" grpId="0" animBg="1"/>
      <p:bldP spid="31" grpId="0"/>
      <p:bldP spid="32" grpId="0" animBg="1"/>
      <p:bldP spid="33" grpId="0" animBg="1"/>
      <p:bldP spid="34" grpId="0"/>
      <p:bldP spid="35" grpId="0"/>
      <p:bldP spid="36" grpId="0"/>
      <p:bldP spid="37" grpId="0"/>
      <p:bldP spid="38" grpId="0"/>
      <p:bldP spid="38" grpId="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custDataLst>
              <p:tags r:id="rId2"/>
            </p:custDataLst>
          </p:nvPr>
        </p:nvSpPr>
        <p:spPr>
          <a:xfrm>
            <a:off x="1000125" y="269875"/>
            <a:ext cx="7839075" cy="1143000"/>
          </a:xfrm>
        </p:spPr>
        <p:txBody>
          <a:bodyPr/>
          <a:lstStyle/>
          <a:p>
            <a:pPr algn="just" eaLnBrk="1" hangingPunct="1"/>
            <a:r>
              <a:rPr sz="2800" smtClean="0">
                <a:latin typeface="Arial" pitchFamily="34" charset="0"/>
                <a:cs typeface="Arial" pitchFamily="34" charset="0"/>
              </a:rPr>
              <a:t>Укажите вид соподчинения в следующих сложноподчиненных предложениях.</a:t>
            </a:r>
          </a:p>
        </p:txBody>
      </p:sp>
      <p:sp>
        <p:nvSpPr>
          <p:cNvPr id="16387" name="Content Placeholder 2"/>
          <p:cNvSpPr>
            <a:spLocks noGrp="1"/>
          </p:cNvSpPr>
          <p:nvPr>
            <p:ph idx="1"/>
            <p:custDataLst>
              <p:tags r:id="rId3"/>
            </p:custDataLst>
          </p:nvPr>
        </p:nvSpPr>
        <p:spPr>
          <a:xfrm>
            <a:off x="785813" y="1357313"/>
            <a:ext cx="8077200" cy="4297362"/>
          </a:xfrm>
        </p:spPr>
        <p:txBody>
          <a:bodyPr>
            <a:normAutofit lnSpcReduction="10000"/>
          </a:bodyPr>
          <a:lstStyle/>
          <a:p>
            <a:pPr marL="0" indent="0" algn="just" eaLnBrk="1" hangingPunct="1">
              <a:lnSpc>
                <a:spcPct val="250000"/>
              </a:lnSpc>
              <a:buFont typeface="Arial" pitchFamily="34" charset="0"/>
              <a:buNone/>
              <a:defRPr/>
            </a:pPr>
            <a:r>
              <a:rPr sz="2800" b="1" i="1" dirty="0" smtClean="0">
                <a:latin typeface="Arial" pitchFamily="34" charset="0"/>
                <a:cs typeface="Arial" pitchFamily="34" charset="0"/>
              </a:rPr>
              <a:t>Он торопился, как будто </a:t>
            </a:r>
            <a:r>
              <a:rPr sz="2800" i="1" dirty="0" smtClean="0">
                <a:latin typeface="Arial" pitchFamily="34" charset="0"/>
                <a:cs typeface="Arial" pitchFamily="34" charset="0"/>
              </a:rPr>
              <a:t>мать-старушка ждала его на родине, </a:t>
            </a:r>
            <a:r>
              <a:rPr sz="2800" b="1" i="1" dirty="0" smtClean="0">
                <a:latin typeface="Arial" pitchFamily="34" charset="0"/>
                <a:cs typeface="Arial" pitchFamily="34" charset="0"/>
              </a:rPr>
              <a:t>как будто </a:t>
            </a:r>
            <a:r>
              <a:rPr sz="2800" i="1" dirty="0" smtClean="0">
                <a:latin typeface="Arial" pitchFamily="34" charset="0"/>
                <a:cs typeface="Arial" pitchFamily="34" charset="0"/>
              </a:rPr>
              <a:t>звала его к себе после долгого странствия на чужой стороне, в чужих людях. </a:t>
            </a:r>
            <a:endParaRPr sz="2800" dirty="0" smtClean="0">
              <a:latin typeface="Arial" pitchFamily="34" charset="0"/>
              <a:cs typeface="Arial" pitchFamily="34" charset="0"/>
            </a:endParaRPr>
          </a:p>
        </p:txBody>
      </p:sp>
      <p:cxnSp>
        <p:nvCxnSpPr>
          <p:cNvPr id="11" name="Прямая соединительная линия 10"/>
          <p:cNvCxnSpPr/>
          <p:nvPr/>
        </p:nvCxnSpPr>
        <p:spPr>
          <a:xfrm>
            <a:off x="928688" y="2286000"/>
            <a:ext cx="428625" cy="1588"/>
          </a:xfrm>
          <a:prstGeom prst="line">
            <a:avLst/>
          </a:prstGeom>
          <a:ln w="38100">
            <a:solidFill>
              <a:srgbClr val="7E36B4"/>
            </a:solidFill>
          </a:ln>
          <a:effectLst/>
        </p:spPr>
        <p:style>
          <a:lnRef idx="1">
            <a:schemeClr val="accent1"/>
          </a:lnRef>
          <a:fillRef idx="0">
            <a:schemeClr val="accent1"/>
          </a:fillRef>
          <a:effectRef idx="0">
            <a:schemeClr val="accent1"/>
          </a:effectRef>
          <a:fontRef idx="minor">
            <a:schemeClr val="tx1"/>
          </a:fontRef>
        </p:style>
      </p:cxnSp>
      <p:grpSp>
        <p:nvGrpSpPr>
          <p:cNvPr id="4" name="Группа 27"/>
          <p:cNvGrpSpPr>
            <a:grpSpLocks/>
          </p:cNvGrpSpPr>
          <p:nvPr/>
        </p:nvGrpSpPr>
        <p:grpSpPr bwMode="auto">
          <a:xfrm>
            <a:off x="1500188" y="2286000"/>
            <a:ext cx="2143125" cy="71438"/>
            <a:chOff x="5257800" y="2438400"/>
            <a:chExt cx="2514600" cy="77788"/>
          </a:xfrm>
        </p:grpSpPr>
        <p:cxnSp>
          <p:nvCxnSpPr>
            <p:cNvPr id="13" name="Прямая соединительная линия 12"/>
            <p:cNvCxnSpPr/>
            <p:nvPr/>
          </p:nvCxnSpPr>
          <p:spPr>
            <a:xfrm>
              <a:off x="5257800" y="2438400"/>
              <a:ext cx="2514600" cy="1729"/>
            </a:xfrm>
            <a:prstGeom prst="line">
              <a:avLst/>
            </a:prstGeom>
            <a:ln w="38100">
              <a:solidFill>
                <a:srgbClr val="7E36B4"/>
              </a:solidFill>
            </a:ln>
            <a:effectLst/>
          </p:spPr>
          <p:style>
            <a:lnRef idx="1">
              <a:schemeClr val="accent1"/>
            </a:lnRef>
            <a:fillRef idx="0">
              <a:schemeClr val="accent1"/>
            </a:fillRef>
            <a:effectRef idx="0">
              <a:schemeClr val="accent1"/>
            </a:effectRef>
            <a:fontRef idx="minor">
              <a:schemeClr val="tx1"/>
            </a:fontRef>
          </p:style>
        </p:cxnSp>
        <p:cxnSp>
          <p:nvCxnSpPr>
            <p:cNvPr id="14" name="Прямая соединительная линия 13"/>
            <p:cNvCxnSpPr/>
            <p:nvPr/>
          </p:nvCxnSpPr>
          <p:spPr>
            <a:xfrm>
              <a:off x="5257800" y="2514459"/>
              <a:ext cx="2514600" cy="1729"/>
            </a:xfrm>
            <a:prstGeom prst="line">
              <a:avLst/>
            </a:prstGeom>
            <a:ln w="38100">
              <a:solidFill>
                <a:srgbClr val="7E36B4"/>
              </a:solidFill>
            </a:ln>
            <a:effectLst/>
          </p:spPr>
          <p:style>
            <a:lnRef idx="1">
              <a:schemeClr val="accent1"/>
            </a:lnRef>
            <a:fillRef idx="0">
              <a:schemeClr val="accent1"/>
            </a:fillRef>
            <a:effectRef idx="0">
              <a:schemeClr val="accent1"/>
            </a:effectRef>
            <a:fontRef idx="minor">
              <a:schemeClr val="tx1"/>
            </a:fontRef>
          </p:style>
        </p:cxnSp>
      </p:grpSp>
      <p:cxnSp>
        <p:nvCxnSpPr>
          <p:cNvPr id="15" name="Прямая соединительная линия 14"/>
          <p:cNvCxnSpPr/>
          <p:nvPr/>
        </p:nvCxnSpPr>
        <p:spPr>
          <a:xfrm>
            <a:off x="5929313" y="2286000"/>
            <a:ext cx="1071562" cy="1588"/>
          </a:xfrm>
          <a:prstGeom prst="line">
            <a:avLst/>
          </a:prstGeom>
          <a:ln w="38100">
            <a:solidFill>
              <a:srgbClr val="7E36B4"/>
            </a:solidFill>
          </a:ln>
          <a:effectLst/>
        </p:spPr>
        <p:style>
          <a:lnRef idx="1">
            <a:schemeClr val="accent1"/>
          </a:lnRef>
          <a:fillRef idx="0">
            <a:schemeClr val="accent1"/>
          </a:fillRef>
          <a:effectRef idx="0">
            <a:schemeClr val="accent1"/>
          </a:effectRef>
          <a:fontRef idx="minor">
            <a:schemeClr val="tx1"/>
          </a:fontRef>
        </p:style>
      </p:cxnSp>
      <p:grpSp>
        <p:nvGrpSpPr>
          <p:cNvPr id="5" name="Группа 27"/>
          <p:cNvGrpSpPr>
            <a:grpSpLocks/>
          </p:cNvGrpSpPr>
          <p:nvPr/>
        </p:nvGrpSpPr>
        <p:grpSpPr bwMode="auto">
          <a:xfrm>
            <a:off x="857250" y="3286125"/>
            <a:ext cx="1000125" cy="71438"/>
            <a:chOff x="5257800" y="2438400"/>
            <a:chExt cx="2514600" cy="77788"/>
          </a:xfrm>
        </p:grpSpPr>
        <p:cxnSp>
          <p:nvCxnSpPr>
            <p:cNvPr id="19" name="Прямая соединительная линия 18"/>
            <p:cNvCxnSpPr/>
            <p:nvPr/>
          </p:nvCxnSpPr>
          <p:spPr>
            <a:xfrm>
              <a:off x="5257800" y="2438400"/>
              <a:ext cx="2514600" cy="1729"/>
            </a:xfrm>
            <a:prstGeom prst="line">
              <a:avLst/>
            </a:prstGeom>
            <a:ln w="38100">
              <a:solidFill>
                <a:srgbClr val="7E36B4"/>
              </a:solidFill>
            </a:ln>
            <a:effectLst/>
          </p:spPr>
          <p:style>
            <a:lnRef idx="1">
              <a:schemeClr val="accent1"/>
            </a:lnRef>
            <a:fillRef idx="0">
              <a:schemeClr val="accent1"/>
            </a:fillRef>
            <a:effectRef idx="0">
              <a:schemeClr val="accent1"/>
            </a:effectRef>
            <a:fontRef idx="minor">
              <a:schemeClr val="tx1"/>
            </a:fontRef>
          </p:style>
        </p:cxnSp>
        <p:cxnSp>
          <p:nvCxnSpPr>
            <p:cNvPr id="20" name="Прямая соединительная линия 19"/>
            <p:cNvCxnSpPr/>
            <p:nvPr/>
          </p:nvCxnSpPr>
          <p:spPr>
            <a:xfrm>
              <a:off x="5257800" y="2514459"/>
              <a:ext cx="2514600" cy="1729"/>
            </a:xfrm>
            <a:prstGeom prst="line">
              <a:avLst/>
            </a:prstGeom>
            <a:ln w="38100">
              <a:solidFill>
                <a:srgbClr val="7E36B4"/>
              </a:solidFill>
            </a:ln>
            <a:effectLst/>
          </p:spPr>
          <p:style>
            <a:lnRef idx="1">
              <a:schemeClr val="accent1"/>
            </a:lnRef>
            <a:fillRef idx="0">
              <a:schemeClr val="accent1"/>
            </a:fillRef>
            <a:effectRef idx="0">
              <a:schemeClr val="accent1"/>
            </a:effectRef>
            <a:fontRef idx="minor">
              <a:schemeClr val="tx1"/>
            </a:fontRef>
          </p:style>
        </p:cxnSp>
      </p:grpSp>
      <p:grpSp>
        <p:nvGrpSpPr>
          <p:cNvPr id="8" name="Группа 27"/>
          <p:cNvGrpSpPr>
            <a:grpSpLocks/>
          </p:cNvGrpSpPr>
          <p:nvPr/>
        </p:nvGrpSpPr>
        <p:grpSpPr bwMode="auto">
          <a:xfrm>
            <a:off x="6786563" y="3286125"/>
            <a:ext cx="947737" cy="71438"/>
            <a:chOff x="5257800" y="2438400"/>
            <a:chExt cx="2514600" cy="77788"/>
          </a:xfrm>
        </p:grpSpPr>
        <p:cxnSp>
          <p:nvCxnSpPr>
            <p:cNvPr id="23" name="Прямая соединительная линия 22"/>
            <p:cNvCxnSpPr/>
            <p:nvPr/>
          </p:nvCxnSpPr>
          <p:spPr>
            <a:xfrm>
              <a:off x="5257800" y="2438400"/>
              <a:ext cx="2514600" cy="1729"/>
            </a:xfrm>
            <a:prstGeom prst="line">
              <a:avLst/>
            </a:prstGeom>
            <a:ln w="38100">
              <a:solidFill>
                <a:srgbClr val="7E36B4"/>
              </a:solidFill>
            </a:ln>
            <a:effectLst/>
          </p:spPr>
          <p:style>
            <a:lnRef idx="1">
              <a:schemeClr val="accent1"/>
            </a:lnRef>
            <a:fillRef idx="0">
              <a:schemeClr val="accent1"/>
            </a:fillRef>
            <a:effectRef idx="0">
              <a:schemeClr val="accent1"/>
            </a:effectRef>
            <a:fontRef idx="minor">
              <a:schemeClr val="tx1"/>
            </a:fontRef>
          </p:style>
        </p:cxnSp>
        <p:cxnSp>
          <p:nvCxnSpPr>
            <p:cNvPr id="24" name="Прямая соединительная линия 23"/>
            <p:cNvCxnSpPr/>
            <p:nvPr/>
          </p:nvCxnSpPr>
          <p:spPr>
            <a:xfrm>
              <a:off x="5257800" y="2514459"/>
              <a:ext cx="2514600" cy="1729"/>
            </a:xfrm>
            <a:prstGeom prst="line">
              <a:avLst/>
            </a:prstGeom>
            <a:ln w="38100">
              <a:solidFill>
                <a:srgbClr val="7E36B4"/>
              </a:solidFill>
            </a:ln>
            <a:effectLst/>
          </p:spPr>
          <p:style>
            <a:lnRef idx="1">
              <a:schemeClr val="accent1"/>
            </a:lnRef>
            <a:fillRef idx="0">
              <a:schemeClr val="accent1"/>
            </a:fillRef>
            <a:effectRef idx="0">
              <a:schemeClr val="accent1"/>
            </a:effectRef>
            <a:fontRef idx="minor">
              <a:schemeClr val="tx1"/>
            </a:fontRef>
          </p:style>
        </p:cxnSp>
      </p:grpSp>
      <p:sp>
        <p:nvSpPr>
          <p:cNvPr id="25" name="Овал 24"/>
          <p:cNvSpPr/>
          <p:nvPr/>
        </p:nvSpPr>
        <p:spPr>
          <a:xfrm>
            <a:off x="3786188" y="1643063"/>
            <a:ext cx="2143125" cy="752475"/>
          </a:xfrm>
          <a:prstGeom prst="ellipse">
            <a:avLst/>
          </a:prstGeom>
          <a:noFill/>
          <a:ln w="44450" cap="rnd">
            <a:solidFill>
              <a:srgbClr val="7E36B4"/>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b="1" dirty="0"/>
          </a:p>
        </p:txBody>
      </p:sp>
      <p:sp>
        <p:nvSpPr>
          <p:cNvPr id="26" name="Овал 25"/>
          <p:cNvSpPr/>
          <p:nvPr/>
        </p:nvSpPr>
        <p:spPr>
          <a:xfrm>
            <a:off x="4643438" y="2714625"/>
            <a:ext cx="2071687" cy="752475"/>
          </a:xfrm>
          <a:prstGeom prst="ellipse">
            <a:avLst/>
          </a:prstGeom>
          <a:noFill/>
          <a:ln w="44450" cap="rnd">
            <a:solidFill>
              <a:srgbClr val="7E36B4"/>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b="1" dirty="0"/>
          </a:p>
        </p:txBody>
      </p:sp>
      <p:sp>
        <p:nvSpPr>
          <p:cNvPr id="27" name="TextBox 17"/>
          <p:cNvSpPr txBox="1">
            <a:spLocks noChangeArrowheads="1"/>
          </p:cNvSpPr>
          <p:nvPr/>
        </p:nvSpPr>
        <p:spPr bwMode="auto">
          <a:xfrm>
            <a:off x="642938" y="5643563"/>
            <a:ext cx="5643562"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ru-RU" sz="3200">
                <a:solidFill>
                  <a:srgbClr val="7E36B4"/>
                </a:solidFill>
              </a:rPr>
              <a:t>[    ], (</a:t>
            </a:r>
            <a:r>
              <a:rPr lang="ru-RU" sz="2400"/>
              <a:t>как будто</a:t>
            </a:r>
            <a:r>
              <a:rPr lang="ru-RU" sz="3200">
                <a:solidFill>
                  <a:srgbClr val="7E36B4"/>
                </a:solidFill>
              </a:rPr>
              <a:t>…), (</a:t>
            </a:r>
            <a:r>
              <a:rPr lang="ru-RU" sz="2400"/>
              <a:t>как будто </a:t>
            </a:r>
            <a:r>
              <a:rPr lang="ru-RU" sz="3200">
                <a:solidFill>
                  <a:srgbClr val="7E36B4"/>
                </a:solidFill>
              </a:rPr>
              <a:t>…).</a:t>
            </a:r>
          </a:p>
        </p:txBody>
      </p:sp>
      <p:grpSp>
        <p:nvGrpSpPr>
          <p:cNvPr id="12" name="Группа 37"/>
          <p:cNvGrpSpPr>
            <a:grpSpLocks/>
          </p:cNvGrpSpPr>
          <p:nvPr/>
        </p:nvGrpSpPr>
        <p:grpSpPr bwMode="auto">
          <a:xfrm>
            <a:off x="1071563" y="5572125"/>
            <a:ext cx="3932237" cy="287338"/>
            <a:chOff x="1070744" y="5500702"/>
            <a:chExt cx="3930678" cy="286546"/>
          </a:xfrm>
        </p:grpSpPr>
        <p:cxnSp>
          <p:nvCxnSpPr>
            <p:cNvPr id="31" name="Прямая со стрелкой 30"/>
            <p:cNvCxnSpPr/>
            <p:nvPr/>
          </p:nvCxnSpPr>
          <p:spPr>
            <a:xfrm>
              <a:off x="1072330" y="5500702"/>
              <a:ext cx="3927505" cy="1584"/>
            </a:xfrm>
            <a:prstGeom prst="straightConnector1">
              <a:avLst/>
            </a:prstGeom>
            <a:ln w="38100">
              <a:solidFill>
                <a:srgbClr val="7E36B4"/>
              </a:solidFill>
              <a:headEnd type="none"/>
              <a:tailEnd type="none" w="lg" len="med"/>
            </a:ln>
          </p:spPr>
          <p:style>
            <a:lnRef idx="1">
              <a:schemeClr val="accent1"/>
            </a:lnRef>
            <a:fillRef idx="0">
              <a:schemeClr val="accent1"/>
            </a:fillRef>
            <a:effectRef idx="0">
              <a:schemeClr val="accent1"/>
            </a:effectRef>
            <a:fontRef idx="minor">
              <a:schemeClr val="tx1"/>
            </a:fontRef>
          </p:style>
        </p:cxnSp>
        <p:cxnSp>
          <p:nvCxnSpPr>
            <p:cNvPr id="33" name="Прямая соединительная линия 32"/>
            <p:cNvCxnSpPr/>
            <p:nvPr/>
          </p:nvCxnSpPr>
          <p:spPr>
            <a:xfrm rot="5400000">
              <a:off x="929056" y="5643973"/>
              <a:ext cx="284962" cy="1586"/>
            </a:xfrm>
            <a:prstGeom prst="line">
              <a:avLst/>
            </a:prstGeom>
            <a:ln w="38100">
              <a:solidFill>
                <a:srgbClr val="7E36B4"/>
              </a:solidFill>
              <a:headEnd type="none"/>
              <a:tailEnd type="none" w="lg" len="med"/>
            </a:ln>
          </p:spPr>
          <p:style>
            <a:lnRef idx="1">
              <a:schemeClr val="accent1"/>
            </a:lnRef>
            <a:fillRef idx="0">
              <a:schemeClr val="accent1"/>
            </a:fillRef>
            <a:effectRef idx="0">
              <a:schemeClr val="accent1"/>
            </a:effectRef>
            <a:fontRef idx="minor">
              <a:schemeClr val="tx1"/>
            </a:fontRef>
          </p:style>
        </p:cxnSp>
        <p:cxnSp>
          <p:nvCxnSpPr>
            <p:cNvPr id="35" name="Прямая со стрелкой 34"/>
            <p:cNvCxnSpPr/>
            <p:nvPr/>
          </p:nvCxnSpPr>
          <p:spPr>
            <a:xfrm rot="5400000">
              <a:off x="4858940" y="5643181"/>
              <a:ext cx="283379" cy="1586"/>
            </a:xfrm>
            <a:prstGeom prst="straightConnector1">
              <a:avLst/>
            </a:prstGeom>
            <a:ln w="38100">
              <a:solidFill>
                <a:srgbClr val="7E36B4"/>
              </a:solidFill>
              <a:headEnd type="none"/>
              <a:tailEnd type="stealth" w="lg" len="med"/>
            </a:ln>
          </p:spPr>
          <p:style>
            <a:lnRef idx="1">
              <a:schemeClr val="accent1"/>
            </a:lnRef>
            <a:fillRef idx="0">
              <a:schemeClr val="accent1"/>
            </a:fillRef>
            <a:effectRef idx="0">
              <a:schemeClr val="accent1"/>
            </a:effectRef>
            <a:fontRef idx="minor">
              <a:schemeClr val="tx1"/>
            </a:fontRef>
          </p:style>
        </p:cxnSp>
        <p:cxnSp>
          <p:nvCxnSpPr>
            <p:cNvPr id="37" name="Прямая со стрелкой 36"/>
            <p:cNvCxnSpPr/>
            <p:nvPr/>
          </p:nvCxnSpPr>
          <p:spPr>
            <a:xfrm rot="5400000">
              <a:off x="2643669" y="5643183"/>
              <a:ext cx="284962" cy="0"/>
            </a:xfrm>
            <a:prstGeom prst="straightConnector1">
              <a:avLst/>
            </a:prstGeom>
            <a:ln w="38100">
              <a:solidFill>
                <a:srgbClr val="7E36B4"/>
              </a:solidFill>
              <a:headEnd type="none"/>
              <a:tailEnd type="stealth" w="lg" len="med"/>
            </a:ln>
          </p:spPr>
          <p:style>
            <a:lnRef idx="1">
              <a:schemeClr val="accent1"/>
            </a:lnRef>
            <a:fillRef idx="0">
              <a:schemeClr val="accent1"/>
            </a:fillRef>
            <a:effectRef idx="0">
              <a:schemeClr val="accent1"/>
            </a:effectRef>
            <a:fontRef idx="minor">
              <a:schemeClr val="tx1"/>
            </a:fontRef>
          </p:style>
        </p:cxnSp>
      </p:grpSp>
      <p:sp>
        <p:nvSpPr>
          <p:cNvPr id="29" name="Text Box 15"/>
          <p:cNvSpPr txBox="1">
            <a:spLocks noChangeArrowheads="1"/>
          </p:cNvSpPr>
          <p:nvPr/>
        </p:nvSpPr>
        <p:spPr bwMode="auto">
          <a:xfrm>
            <a:off x="5357813" y="1214438"/>
            <a:ext cx="29289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50000"/>
              </a:spcBef>
            </a:pPr>
            <a:r>
              <a:rPr lang="ru-RU" sz="2000" b="1" i="1">
                <a:solidFill>
                  <a:srgbClr val="7E36B4"/>
                </a:solidFill>
              </a:rPr>
              <a:t>как? каким образом? </a:t>
            </a:r>
          </a:p>
        </p:txBody>
      </p:sp>
      <p:grpSp>
        <p:nvGrpSpPr>
          <p:cNvPr id="16" name="Группа 29"/>
          <p:cNvGrpSpPr>
            <a:grpSpLocks/>
          </p:cNvGrpSpPr>
          <p:nvPr/>
        </p:nvGrpSpPr>
        <p:grpSpPr bwMode="auto">
          <a:xfrm>
            <a:off x="1928813" y="1571625"/>
            <a:ext cx="7000875" cy="285750"/>
            <a:chOff x="2285984" y="1500174"/>
            <a:chExt cx="6429420" cy="214313"/>
          </a:xfrm>
        </p:grpSpPr>
        <p:cxnSp>
          <p:nvCxnSpPr>
            <p:cNvPr id="32" name="Прямая со стрелкой 31"/>
            <p:cNvCxnSpPr/>
            <p:nvPr/>
          </p:nvCxnSpPr>
          <p:spPr bwMode="auto">
            <a:xfrm rot="5400000">
              <a:off x="6608713" y="1606601"/>
              <a:ext cx="214313" cy="1457"/>
            </a:xfrm>
            <a:prstGeom prst="straightConnector1">
              <a:avLst/>
            </a:prstGeom>
            <a:ln w="38100">
              <a:solidFill>
                <a:srgbClr val="7E36B4"/>
              </a:solidFill>
              <a:tailEnd type="stealth" w="lg" len="med"/>
            </a:ln>
            <a:effectLst/>
          </p:spPr>
          <p:style>
            <a:lnRef idx="1">
              <a:schemeClr val="accent1"/>
            </a:lnRef>
            <a:fillRef idx="0">
              <a:schemeClr val="accent1"/>
            </a:fillRef>
            <a:effectRef idx="0">
              <a:schemeClr val="accent1"/>
            </a:effectRef>
            <a:fontRef idx="minor">
              <a:schemeClr val="tx1"/>
            </a:fontRef>
          </p:style>
        </p:cxnSp>
        <p:cxnSp>
          <p:nvCxnSpPr>
            <p:cNvPr id="34" name="Прямая соединительная линия 33"/>
            <p:cNvCxnSpPr/>
            <p:nvPr/>
          </p:nvCxnSpPr>
          <p:spPr bwMode="auto">
            <a:xfrm>
              <a:off x="2285984" y="1500174"/>
              <a:ext cx="6429420" cy="1191"/>
            </a:xfrm>
            <a:prstGeom prst="line">
              <a:avLst/>
            </a:prstGeom>
            <a:ln w="38100">
              <a:solidFill>
                <a:srgbClr val="7E36B4"/>
              </a:solidFill>
            </a:ln>
            <a:effectLst/>
          </p:spPr>
          <p:style>
            <a:lnRef idx="1">
              <a:schemeClr val="accent1"/>
            </a:lnRef>
            <a:fillRef idx="0">
              <a:schemeClr val="accent1"/>
            </a:fillRef>
            <a:effectRef idx="0">
              <a:schemeClr val="accent1"/>
            </a:effectRef>
            <a:fontRef idx="minor">
              <a:schemeClr val="tx1"/>
            </a:fontRef>
          </p:style>
        </p:cxnSp>
        <p:cxnSp>
          <p:nvCxnSpPr>
            <p:cNvPr id="36" name="Прямая со стрелкой 35"/>
            <p:cNvCxnSpPr/>
            <p:nvPr/>
          </p:nvCxnSpPr>
          <p:spPr bwMode="auto">
            <a:xfrm rot="5400000">
              <a:off x="2179557" y="1606601"/>
              <a:ext cx="214313" cy="1457"/>
            </a:xfrm>
            <a:prstGeom prst="straightConnector1">
              <a:avLst/>
            </a:prstGeom>
            <a:ln w="38100">
              <a:solidFill>
                <a:srgbClr val="7E36B4"/>
              </a:solidFill>
              <a:tailEnd type="none" w="lg" len="med"/>
            </a:ln>
            <a:effectLst/>
          </p:spPr>
          <p:style>
            <a:lnRef idx="1">
              <a:schemeClr val="accent1"/>
            </a:lnRef>
            <a:fillRef idx="0">
              <a:schemeClr val="accent1"/>
            </a:fillRef>
            <a:effectRef idx="0">
              <a:schemeClr val="accent1"/>
            </a:effectRef>
            <a:fontRef idx="minor">
              <a:schemeClr val="tx1"/>
            </a:fontRef>
          </p:style>
        </p:cxnSp>
      </p:grpSp>
      <p:sp>
        <p:nvSpPr>
          <p:cNvPr id="38" name="Text Box 15"/>
          <p:cNvSpPr txBox="1">
            <a:spLocks noChangeArrowheads="1"/>
          </p:cNvSpPr>
          <p:nvPr/>
        </p:nvSpPr>
        <p:spPr bwMode="auto">
          <a:xfrm>
            <a:off x="1714500" y="5214938"/>
            <a:ext cx="292893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50000"/>
              </a:spcBef>
            </a:pPr>
            <a:r>
              <a:rPr lang="ru-RU" sz="2000" b="1" i="1">
                <a:solidFill>
                  <a:srgbClr val="7E36B4"/>
                </a:solidFill>
              </a:rPr>
              <a:t>как? каким образом? </a:t>
            </a:r>
          </a:p>
        </p:txBody>
      </p:sp>
      <p:grpSp>
        <p:nvGrpSpPr>
          <p:cNvPr id="17" name="Группа 55"/>
          <p:cNvGrpSpPr>
            <a:grpSpLocks/>
          </p:cNvGrpSpPr>
          <p:nvPr/>
        </p:nvGrpSpPr>
        <p:grpSpPr bwMode="auto">
          <a:xfrm>
            <a:off x="642938" y="2571750"/>
            <a:ext cx="7288212" cy="214313"/>
            <a:chOff x="642910" y="3143248"/>
            <a:chExt cx="7288264" cy="214314"/>
          </a:xfrm>
        </p:grpSpPr>
        <p:cxnSp>
          <p:nvCxnSpPr>
            <p:cNvPr id="40" name="Прямая соединительная линия 39"/>
            <p:cNvCxnSpPr/>
            <p:nvPr/>
          </p:nvCxnSpPr>
          <p:spPr>
            <a:xfrm>
              <a:off x="642910" y="3143248"/>
              <a:ext cx="7286677" cy="1588"/>
            </a:xfrm>
            <a:prstGeom prst="line">
              <a:avLst/>
            </a:prstGeom>
            <a:ln w="38100">
              <a:solidFill>
                <a:srgbClr val="7E36B4"/>
              </a:solidFill>
            </a:ln>
            <a:effectLst/>
          </p:spPr>
          <p:style>
            <a:lnRef idx="1">
              <a:schemeClr val="accent1"/>
            </a:lnRef>
            <a:fillRef idx="0">
              <a:schemeClr val="accent1"/>
            </a:fillRef>
            <a:effectRef idx="0">
              <a:schemeClr val="accent1"/>
            </a:effectRef>
            <a:fontRef idx="minor">
              <a:schemeClr val="tx1"/>
            </a:fontRef>
          </p:style>
        </p:cxnSp>
        <p:cxnSp>
          <p:nvCxnSpPr>
            <p:cNvPr id="41" name="Прямая со стрелкой 40"/>
            <p:cNvCxnSpPr/>
            <p:nvPr/>
          </p:nvCxnSpPr>
          <p:spPr>
            <a:xfrm rot="5400000">
              <a:off x="7823223" y="3249611"/>
              <a:ext cx="214314" cy="1587"/>
            </a:xfrm>
            <a:prstGeom prst="straightConnector1">
              <a:avLst/>
            </a:prstGeom>
            <a:ln w="38100">
              <a:solidFill>
                <a:srgbClr val="7E36B4"/>
              </a:solidFill>
              <a:tailEnd type="stealth" w="lg" len="med"/>
            </a:ln>
            <a:effectLst/>
          </p:spPr>
          <p:style>
            <a:lnRef idx="1">
              <a:schemeClr val="accent1"/>
            </a:lnRef>
            <a:fillRef idx="0">
              <a:schemeClr val="accent1"/>
            </a:fillRef>
            <a:effectRef idx="0">
              <a:schemeClr val="accent1"/>
            </a:effectRef>
            <a:fontRef idx="minor">
              <a:schemeClr val="tx1"/>
            </a:fontRef>
          </p:style>
        </p:cxnSp>
      </p:grpSp>
    </p:spTree>
    <p:custDataLst>
      <p:tags r:id="rId1"/>
    </p:custDataLst>
    <p:extLst>
      <p:ext uri="{BB962C8B-B14F-4D97-AF65-F5344CB8AC3E}">
        <p14:creationId xmlns:p14="http://schemas.microsoft.com/office/powerpoint/2010/main" val="2473180318"/>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childTnLst>
                          </p:cTn>
                        </p:par>
                        <p:par>
                          <p:cTn id="8" fill="hold" nodeType="afterGroup">
                            <p:stCondLst>
                              <p:cond delay="500"/>
                            </p:stCondLst>
                            <p:childTnLst>
                              <p:par>
                                <p:cTn id="9" presetID="22" presetClass="entr" presetSubtype="8"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left)">
                                      <p:cBhvr>
                                        <p:cTn id="11" dur="500"/>
                                        <p:tgtEl>
                                          <p:spTgt spid="4"/>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2" presetClass="entr" presetSubtype="8" fill="hold" nodeType="click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wipe(left)">
                                      <p:cBhvr>
                                        <p:cTn id="16" dur="500"/>
                                        <p:tgtEl>
                                          <p:spTgt spid="15"/>
                                        </p:tgtEl>
                                      </p:cBhvr>
                                    </p:animEffect>
                                  </p:childTnLst>
                                </p:cTn>
                              </p:par>
                            </p:childTnLst>
                          </p:cTn>
                        </p:par>
                        <p:par>
                          <p:cTn id="17" fill="hold" nodeType="afterGroup">
                            <p:stCondLst>
                              <p:cond delay="500"/>
                            </p:stCondLst>
                            <p:childTnLst>
                              <p:par>
                                <p:cTn id="18" presetID="22" presetClass="entr" presetSubtype="8" fill="hold" nodeType="after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wipe(left)">
                                      <p:cBhvr>
                                        <p:cTn id="20" dur="500"/>
                                        <p:tgtEl>
                                          <p:spTgt spid="5"/>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22" presetClass="entr" presetSubtype="8" fill="hold"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wipe(left)">
                                      <p:cBhvr>
                                        <p:cTn id="25" dur="500"/>
                                        <p:tgtEl>
                                          <p:spTgt spid="8"/>
                                        </p:tgtEl>
                                      </p:cBhvr>
                                    </p:animEffect>
                                  </p:childTnLst>
                                </p:cTn>
                              </p:par>
                            </p:childTnLst>
                          </p:cTn>
                        </p:par>
                        <p:par>
                          <p:cTn id="26" fill="hold" nodeType="afterGroup">
                            <p:stCondLst>
                              <p:cond delay="500"/>
                            </p:stCondLst>
                            <p:childTnLst>
                              <p:par>
                                <p:cTn id="27" presetID="21" presetClass="entr" presetSubtype="1" fill="hold" grpId="0" nodeType="afterEffect">
                                  <p:stCondLst>
                                    <p:cond delay="0"/>
                                  </p:stCondLst>
                                  <p:childTnLst>
                                    <p:set>
                                      <p:cBhvr>
                                        <p:cTn id="28" dur="1" fill="hold">
                                          <p:stCondLst>
                                            <p:cond delay="0"/>
                                          </p:stCondLst>
                                        </p:cTn>
                                        <p:tgtEl>
                                          <p:spTgt spid="25"/>
                                        </p:tgtEl>
                                        <p:attrNameLst>
                                          <p:attrName>style.visibility</p:attrName>
                                        </p:attrNameLst>
                                      </p:cBhvr>
                                      <p:to>
                                        <p:strVal val="visible"/>
                                      </p:to>
                                    </p:set>
                                    <p:animEffect transition="in" filter="wheel(1)">
                                      <p:cBhvr>
                                        <p:cTn id="29" dur="2000"/>
                                        <p:tgtEl>
                                          <p:spTgt spid="25"/>
                                        </p:tgtEl>
                                      </p:cBhvr>
                                    </p:animEffect>
                                  </p:childTnLst>
                                </p:cTn>
                              </p:par>
                            </p:childTnLst>
                          </p:cTn>
                        </p:par>
                        <p:par>
                          <p:cTn id="30" fill="hold" nodeType="afterGroup">
                            <p:stCondLst>
                              <p:cond delay="2500"/>
                            </p:stCondLst>
                            <p:childTnLst>
                              <p:par>
                                <p:cTn id="31" presetID="21" presetClass="entr" presetSubtype="1" fill="hold" grpId="0" nodeType="afterEffect">
                                  <p:stCondLst>
                                    <p:cond delay="0"/>
                                  </p:stCondLst>
                                  <p:childTnLst>
                                    <p:set>
                                      <p:cBhvr>
                                        <p:cTn id="32" dur="1" fill="hold">
                                          <p:stCondLst>
                                            <p:cond delay="0"/>
                                          </p:stCondLst>
                                        </p:cTn>
                                        <p:tgtEl>
                                          <p:spTgt spid="26"/>
                                        </p:tgtEl>
                                        <p:attrNameLst>
                                          <p:attrName>style.visibility</p:attrName>
                                        </p:attrNameLst>
                                      </p:cBhvr>
                                      <p:to>
                                        <p:strVal val="visible"/>
                                      </p:to>
                                    </p:set>
                                    <p:animEffect transition="in" filter="wheel(1)">
                                      <p:cBhvr>
                                        <p:cTn id="33" dur="2000"/>
                                        <p:tgtEl>
                                          <p:spTgt spid="26"/>
                                        </p:tgtEl>
                                      </p:cBhvr>
                                    </p:animEffect>
                                  </p:childTnLst>
                                </p:cTn>
                              </p:par>
                            </p:childTnLst>
                          </p:cTn>
                        </p:par>
                        <p:par>
                          <p:cTn id="34" fill="hold" nodeType="afterGroup">
                            <p:stCondLst>
                              <p:cond delay="4500"/>
                            </p:stCondLst>
                            <p:childTnLst>
                              <p:par>
                                <p:cTn id="35" presetID="22" presetClass="entr" presetSubtype="8" fill="hold" nodeType="after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wipe(left)">
                                      <p:cBhvr>
                                        <p:cTn id="37" dur="1000"/>
                                        <p:tgtEl>
                                          <p:spTgt spid="16"/>
                                        </p:tgtEl>
                                      </p:cBhvr>
                                    </p:animEffect>
                                  </p:childTnLst>
                                </p:cTn>
                              </p:par>
                            </p:childTnLst>
                          </p:cTn>
                        </p:par>
                        <p:par>
                          <p:cTn id="38" fill="hold" nodeType="afterGroup">
                            <p:stCondLst>
                              <p:cond delay="5500"/>
                            </p:stCondLst>
                            <p:childTnLst>
                              <p:par>
                                <p:cTn id="39" presetID="22" presetClass="entr" presetSubtype="8" fill="hold" nodeType="afterEffect">
                                  <p:stCondLst>
                                    <p:cond delay="0"/>
                                  </p:stCondLst>
                                  <p:childTnLst>
                                    <p:set>
                                      <p:cBhvr>
                                        <p:cTn id="40" dur="1" fill="hold">
                                          <p:stCondLst>
                                            <p:cond delay="0"/>
                                          </p:stCondLst>
                                        </p:cTn>
                                        <p:tgtEl>
                                          <p:spTgt spid="17"/>
                                        </p:tgtEl>
                                        <p:attrNameLst>
                                          <p:attrName>style.visibility</p:attrName>
                                        </p:attrNameLst>
                                      </p:cBhvr>
                                      <p:to>
                                        <p:strVal val="visible"/>
                                      </p:to>
                                    </p:set>
                                    <p:animEffect transition="in" filter="wipe(left)">
                                      <p:cBhvr>
                                        <p:cTn id="41" dur="1000"/>
                                        <p:tgtEl>
                                          <p:spTgt spid="17"/>
                                        </p:tgtEl>
                                      </p:cBhvr>
                                    </p:animEffect>
                                  </p:childTnLst>
                                </p:cTn>
                              </p:par>
                            </p:childTnLst>
                          </p:cTn>
                        </p:par>
                        <p:par>
                          <p:cTn id="42" fill="hold" nodeType="afterGroup">
                            <p:stCondLst>
                              <p:cond delay="6500"/>
                            </p:stCondLst>
                            <p:childTnLst>
                              <p:par>
                                <p:cTn id="43" presetID="10" presetClass="entr" presetSubtype="0" fill="hold" grpId="0" nodeType="afterEffect">
                                  <p:stCondLst>
                                    <p:cond delay="0"/>
                                  </p:stCondLst>
                                  <p:childTnLst>
                                    <p:set>
                                      <p:cBhvr>
                                        <p:cTn id="44" dur="1" fill="hold">
                                          <p:stCondLst>
                                            <p:cond delay="0"/>
                                          </p:stCondLst>
                                        </p:cTn>
                                        <p:tgtEl>
                                          <p:spTgt spid="29"/>
                                        </p:tgtEl>
                                        <p:attrNameLst>
                                          <p:attrName>style.visibility</p:attrName>
                                        </p:attrNameLst>
                                      </p:cBhvr>
                                      <p:to>
                                        <p:strVal val="visible"/>
                                      </p:to>
                                    </p:set>
                                    <p:animEffect transition="in" filter="fade">
                                      <p:cBhvr>
                                        <p:cTn id="45" dur="1000"/>
                                        <p:tgtEl>
                                          <p:spTgt spid="29"/>
                                        </p:tgtEl>
                                      </p:cBhvr>
                                    </p:animEffect>
                                  </p:childTnLst>
                                </p:cTn>
                              </p:par>
                            </p:childTnLst>
                          </p:cTn>
                        </p:par>
                      </p:childTnLst>
                    </p:cTn>
                  </p:par>
                  <p:par>
                    <p:cTn id="46" fill="hold" nodeType="clickPar">
                      <p:stCondLst>
                        <p:cond delay="indefinite"/>
                      </p:stCondLst>
                      <p:childTnLst>
                        <p:par>
                          <p:cTn id="47" fill="hold" nodeType="withGroup">
                            <p:stCondLst>
                              <p:cond delay="0"/>
                            </p:stCondLst>
                            <p:childTnLst>
                              <p:par>
                                <p:cTn id="48" presetID="27" presetClass="entr" presetSubtype="0" fill="hold" grpId="0" nodeType="clickEffect">
                                  <p:stCondLst>
                                    <p:cond delay="0"/>
                                  </p:stCondLst>
                                  <p:iterate type="lt">
                                    <p:tmPct val="50000"/>
                                  </p:iterate>
                                  <p:childTnLst>
                                    <p:set>
                                      <p:cBhvr>
                                        <p:cTn id="49" dur="1" fill="hold">
                                          <p:stCondLst>
                                            <p:cond delay="0"/>
                                          </p:stCondLst>
                                        </p:cTn>
                                        <p:tgtEl>
                                          <p:spTgt spid="27"/>
                                        </p:tgtEl>
                                        <p:attrNameLst>
                                          <p:attrName>style.visibility</p:attrName>
                                        </p:attrNameLst>
                                      </p:cBhvr>
                                      <p:to>
                                        <p:strVal val="visible"/>
                                      </p:to>
                                    </p:set>
                                    <p:anim calcmode="discrete" valueType="clr">
                                      <p:cBhvr override="childStyle">
                                        <p:cTn id="50" dur="220"/>
                                        <p:tgtEl>
                                          <p:spTgt spid="27"/>
                                        </p:tgtEl>
                                        <p:attrNameLst>
                                          <p:attrName>style.color</p:attrName>
                                        </p:attrNameLst>
                                      </p:cBhvr>
                                      <p:tavLst>
                                        <p:tav tm="0">
                                          <p:val>
                                            <p:clrVal>
                                              <a:schemeClr val="folHlink"/>
                                            </p:clrVal>
                                          </p:val>
                                        </p:tav>
                                        <p:tav tm="50000">
                                          <p:val>
                                            <p:clrVal>
                                              <a:schemeClr val="hlink"/>
                                            </p:clrVal>
                                          </p:val>
                                        </p:tav>
                                      </p:tavLst>
                                    </p:anim>
                                    <p:anim calcmode="discrete" valueType="clr">
                                      <p:cBhvr>
                                        <p:cTn id="51" dur="220"/>
                                        <p:tgtEl>
                                          <p:spTgt spid="27"/>
                                        </p:tgtEl>
                                        <p:attrNameLst>
                                          <p:attrName>fillcolor</p:attrName>
                                        </p:attrNameLst>
                                      </p:cBhvr>
                                      <p:tavLst>
                                        <p:tav tm="0">
                                          <p:val>
                                            <p:clrVal>
                                              <a:schemeClr val="accent2"/>
                                            </p:clrVal>
                                          </p:val>
                                        </p:tav>
                                        <p:tav tm="50000">
                                          <p:val>
                                            <p:clrVal>
                                              <a:schemeClr val="hlink"/>
                                            </p:clrVal>
                                          </p:val>
                                        </p:tav>
                                      </p:tavLst>
                                    </p:anim>
                                    <p:set>
                                      <p:cBhvr>
                                        <p:cTn id="52" dur="220"/>
                                        <p:tgtEl>
                                          <p:spTgt spid="27"/>
                                        </p:tgtEl>
                                        <p:attrNameLst>
                                          <p:attrName>fill.type</p:attrName>
                                        </p:attrNameLst>
                                      </p:cBhvr>
                                      <p:to>
                                        <p:strVal val="solid"/>
                                      </p:to>
                                    </p:set>
                                  </p:childTnLst>
                                </p:cTn>
                              </p:par>
                            </p:childTnLst>
                          </p:cTn>
                        </p:par>
                        <p:par>
                          <p:cTn id="53" fill="hold" nodeType="afterGroup">
                            <p:stCondLst>
                              <p:cond delay="3080"/>
                            </p:stCondLst>
                            <p:childTnLst>
                              <p:par>
                                <p:cTn id="54" presetID="22" presetClass="entr" presetSubtype="8" fill="hold" nodeType="afterEffect">
                                  <p:stCondLst>
                                    <p:cond delay="0"/>
                                  </p:stCondLst>
                                  <p:childTnLst>
                                    <p:set>
                                      <p:cBhvr>
                                        <p:cTn id="55" dur="1" fill="hold">
                                          <p:stCondLst>
                                            <p:cond delay="0"/>
                                          </p:stCondLst>
                                        </p:cTn>
                                        <p:tgtEl>
                                          <p:spTgt spid="12"/>
                                        </p:tgtEl>
                                        <p:attrNameLst>
                                          <p:attrName>style.visibility</p:attrName>
                                        </p:attrNameLst>
                                      </p:cBhvr>
                                      <p:to>
                                        <p:strVal val="visible"/>
                                      </p:to>
                                    </p:set>
                                    <p:animEffect transition="in" filter="wipe(left)">
                                      <p:cBhvr>
                                        <p:cTn id="56" dur="1000"/>
                                        <p:tgtEl>
                                          <p:spTgt spid="12"/>
                                        </p:tgtEl>
                                      </p:cBhvr>
                                    </p:animEffect>
                                  </p:childTnLst>
                                </p:cTn>
                              </p:par>
                            </p:childTnLst>
                          </p:cTn>
                        </p:par>
                        <p:par>
                          <p:cTn id="57" fill="hold" nodeType="afterGroup">
                            <p:stCondLst>
                              <p:cond delay="4080"/>
                            </p:stCondLst>
                            <p:childTnLst>
                              <p:par>
                                <p:cTn id="58" presetID="10" presetClass="entr" presetSubtype="0" fill="hold" grpId="0" nodeType="afterEffect">
                                  <p:stCondLst>
                                    <p:cond delay="0"/>
                                  </p:stCondLst>
                                  <p:childTnLst>
                                    <p:set>
                                      <p:cBhvr>
                                        <p:cTn id="59" dur="1" fill="hold">
                                          <p:stCondLst>
                                            <p:cond delay="0"/>
                                          </p:stCondLst>
                                        </p:cTn>
                                        <p:tgtEl>
                                          <p:spTgt spid="38"/>
                                        </p:tgtEl>
                                        <p:attrNameLst>
                                          <p:attrName>style.visibility</p:attrName>
                                        </p:attrNameLst>
                                      </p:cBhvr>
                                      <p:to>
                                        <p:strVal val="visible"/>
                                      </p:to>
                                    </p:set>
                                    <p:animEffect transition="in" filter="fade">
                                      <p:cBhvr>
                                        <p:cTn id="60" dur="10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6" grpId="0" animBg="1"/>
      <p:bldP spid="27" grpId="0"/>
      <p:bldP spid="29" grpId="0"/>
      <p:bldP spid="3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custDataLst>
              <p:tags r:id="rId2"/>
            </p:custDataLst>
          </p:nvPr>
        </p:nvSpPr>
        <p:spPr>
          <a:xfrm>
            <a:off x="1000125" y="269875"/>
            <a:ext cx="7839075" cy="1143000"/>
          </a:xfrm>
        </p:spPr>
        <p:txBody>
          <a:bodyPr/>
          <a:lstStyle/>
          <a:p>
            <a:pPr algn="just" eaLnBrk="1" hangingPunct="1"/>
            <a:r>
              <a:rPr sz="2800" smtClean="0">
                <a:latin typeface="Arial" pitchFamily="34" charset="0"/>
                <a:cs typeface="Arial" pitchFamily="34" charset="0"/>
              </a:rPr>
              <a:t>Укажите вид соподчинения в следующих сложноподчиненных предложениях.</a:t>
            </a:r>
          </a:p>
        </p:txBody>
      </p:sp>
      <p:sp>
        <p:nvSpPr>
          <p:cNvPr id="29699" name="Content Placeholder 2"/>
          <p:cNvSpPr>
            <a:spLocks noGrp="1"/>
          </p:cNvSpPr>
          <p:nvPr>
            <p:ph idx="1"/>
            <p:custDataLst>
              <p:tags r:id="rId3"/>
            </p:custDataLst>
          </p:nvPr>
        </p:nvSpPr>
        <p:spPr>
          <a:xfrm>
            <a:off x="785813" y="1357313"/>
            <a:ext cx="8077200" cy="4297362"/>
          </a:xfrm>
        </p:spPr>
        <p:txBody>
          <a:bodyPr/>
          <a:lstStyle/>
          <a:p>
            <a:pPr marL="0" indent="0" algn="just" eaLnBrk="1" hangingPunct="1">
              <a:lnSpc>
                <a:spcPct val="250000"/>
              </a:lnSpc>
              <a:buFont typeface="Arial" pitchFamily="34" charset="0"/>
              <a:buNone/>
            </a:pPr>
            <a:r>
              <a:rPr sz="2800" b="1" i="1" smtClean="0">
                <a:latin typeface="Arial" pitchFamily="34" charset="0"/>
                <a:cs typeface="Arial" pitchFamily="34" charset="0"/>
              </a:rPr>
              <a:t>Едва</a:t>
            </a:r>
            <a:r>
              <a:rPr sz="2800" i="1" smtClean="0">
                <a:latin typeface="Arial" pitchFamily="34" charset="0"/>
                <a:cs typeface="Arial" pitchFamily="34" charset="0"/>
              </a:rPr>
              <a:t> забрезжил рассвет, </a:t>
            </a:r>
            <a:r>
              <a:rPr sz="2800" b="1" i="1" smtClean="0">
                <a:latin typeface="Arial" pitchFamily="34" charset="0"/>
                <a:cs typeface="Arial" pitchFamily="34" charset="0"/>
              </a:rPr>
              <a:t>Степан запряг лошадь и поехал в лес</a:t>
            </a:r>
            <a:r>
              <a:rPr sz="2800" i="1" smtClean="0">
                <a:latin typeface="Arial" pitchFamily="34" charset="0"/>
                <a:cs typeface="Arial" pitchFamily="34" charset="0"/>
              </a:rPr>
              <a:t>, </a:t>
            </a:r>
            <a:r>
              <a:rPr sz="2800" b="1" i="1" smtClean="0">
                <a:latin typeface="Arial" pitchFamily="34" charset="0"/>
                <a:cs typeface="Arial" pitchFamily="34" charset="0"/>
              </a:rPr>
              <a:t>чтобы</a:t>
            </a:r>
            <a:r>
              <a:rPr sz="2800" i="1" smtClean="0">
                <a:latin typeface="Arial" pitchFamily="34" charset="0"/>
                <a:cs typeface="Arial" pitchFamily="34" charset="0"/>
              </a:rPr>
              <a:t> успеть запасти дров до бурана. </a:t>
            </a:r>
          </a:p>
        </p:txBody>
      </p:sp>
      <p:cxnSp>
        <p:nvCxnSpPr>
          <p:cNvPr id="11" name="Прямая соединительная линия 10"/>
          <p:cNvCxnSpPr/>
          <p:nvPr/>
        </p:nvCxnSpPr>
        <p:spPr>
          <a:xfrm>
            <a:off x="4071938" y="2357438"/>
            <a:ext cx="1428750" cy="1587"/>
          </a:xfrm>
          <a:prstGeom prst="line">
            <a:avLst/>
          </a:prstGeom>
          <a:ln w="38100">
            <a:solidFill>
              <a:srgbClr val="0070C0"/>
            </a:solidFill>
          </a:ln>
          <a:effectLst/>
        </p:spPr>
        <p:style>
          <a:lnRef idx="1">
            <a:schemeClr val="accent1"/>
          </a:lnRef>
          <a:fillRef idx="0">
            <a:schemeClr val="accent1"/>
          </a:fillRef>
          <a:effectRef idx="0">
            <a:schemeClr val="accent1"/>
          </a:effectRef>
          <a:fontRef idx="minor">
            <a:schemeClr val="tx1"/>
          </a:fontRef>
        </p:style>
      </p:cxnSp>
      <p:grpSp>
        <p:nvGrpSpPr>
          <p:cNvPr id="4" name="Группа 27"/>
          <p:cNvGrpSpPr>
            <a:grpSpLocks/>
          </p:cNvGrpSpPr>
          <p:nvPr/>
        </p:nvGrpSpPr>
        <p:grpSpPr bwMode="auto">
          <a:xfrm>
            <a:off x="2071688" y="2286000"/>
            <a:ext cx="1714500" cy="71438"/>
            <a:chOff x="5257800" y="2438400"/>
            <a:chExt cx="2514600" cy="77793"/>
          </a:xfrm>
        </p:grpSpPr>
        <p:cxnSp>
          <p:nvCxnSpPr>
            <p:cNvPr id="13" name="Прямая соединительная линия 12"/>
            <p:cNvCxnSpPr/>
            <p:nvPr/>
          </p:nvCxnSpPr>
          <p:spPr>
            <a:xfrm>
              <a:off x="5257800" y="2438400"/>
              <a:ext cx="2514600" cy="1729"/>
            </a:xfrm>
            <a:prstGeom prst="line">
              <a:avLst/>
            </a:prstGeom>
            <a:ln w="38100">
              <a:solidFill>
                <a:srgbClr val="0070C0"/>
              </a:solidFill>
            </a:ln>
            <a:effectLst/>
          </p:spPr>
          <p:style>
            <a:lnRef idx="1">
              <a:schemeClr val="accent1"/>
            </a:lnRef>
            <a:fillRef idx="0">
              <a:schemeClr val="accent1"/>
            </a:fillRef>
            <a:effectRef idx="0">
              <a:schemeClr val="accent1"/>
            </a:effectRef>
            <a:fontRef idx="minor">
              <a:schemeClr val="tx1"/>
            </a:fontRef>
          </p:style>
        </p:cxnSp>
        <p:cxnSp>
          <p:nvCxnSpPr>
            <p:cNvPr id="14" name="Прямая соединительная линия 13"/>
            <p:cNvCxnSpPr/>
            <p:nvPr/>
          </p:nvCxnSpPr>
          <p:spPr>
            <a:xfrm>
              <a:off x="5257800" y="2514464"/>
              <a:ext cx="2514600" cy="1729"/>
            </a:xfrm>
            <a:prstGeom prst="line">
              <a:avLst/>
            </a:prstGeom>
            <a:ln w="38100">
              <a:solidFill>
                <a:srgbClr val="0070C0"/>
              </a:solidFill>
            </a:ln>
            <a:effectLst/>
          </p:spPr>
          <p:style>
            <a:lnRef idx="1">
              <a:schemeClr val="accent1"/>
            </a:lnRef>
            <a:fillRef idx="0">
              <a:schemeClr val="accent1"/>
            </a:fillRef>
            <a:effectRef idx="0">
              <a:schemeClr val="accent1"/>
            </a:effectRef>
            <a:fontRef idx="minor">
              <a:schemeClr val="tx1"/>
            </a:fontRef>
          </p:style>
        </p:cxnSp>
      </p:grpSp>
      <p:sp>
        <p:nvSpPr>
          <p:cNvPr id="15" name="Овал 14"/>
          <p:cNvSpPr/>
          <p:nvPr/>
        </p:nvSpPr>
        <p:spPr>
          <a:xfrm>
            <a:off x="785813" y="1857375"/>
            <a:ext cx="1143000" cy="500063"/>
          </a:xfrm>
          <a:prstGeom prst="ellipse">
            <a:avLst/>
          </a:prstGeom>
          <a:noFill/>
          <a:ln w="44450" cap="rnd">
            <a:solidFill>
              <a:srgbClr val="0070C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b="1" dirty="0"/>
          </a:p>
        </p:txBody>
      </p:sp>
      <p:sp>
        <p:nvSpPr>
          <p:cNvPr id="16" name="Овал 15"/>
          <p:cNvSpPr/>
          <p:nvPr/>
        </p:nvSpPr>
        <p:spPr>
          <a:xfrm>
            <a:off x="5929313" y="2857500"/>
            <a:ext cx="1428750" cy="609600"/>
          </a:xfrm>
          <a:prstGeom prst="ellipse">
            <a:avLst/>
          </a:prstGeom>
          <a:noFill/>
          <a:ln w="44450" cap="rnd">
            <a:solidFill>
              <a:srgbClr val="0070C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b="1" dirty="0"/>
          </a:p>
        </p:txBody>
      </p:sp>
      <p:sp>
        <p:nvSpPr>
          <p:cNvPr id="17" name="Arc 13"/>
          <p:cNvSpPr>
            <a:spLocks/>
          </p:cNvSpPr>
          <p:nvPr/>
        </p:nvSpPr>
        <p:spPr bwMode="auto">
          <a:xfrm rot="4838281" flipH="1" flipV="1">
            <a:off x="6049962" y="1751013"/>
            <a:ext cx="307975" cy="1809750"/>
          </a:xfrm>
          <a:custGeom>
            <a:avLst/>
            <a:gdLst>
              <a:gd name="T0" fmla="*/ 2147483647 w 21600"/>
              <a:gd name="T1" fmla="*/ 0 h 42234"/>
              <a:gd name="T2" fmla="*/ 2147483647 w 21600"/>
              <a:gd name="T3" fmla="*/ 2147483647 h 42234"/>
              <a:gd name="T4" fmla="*/ 0 w 21600"/>
              <a:gd name="T5" fmla="*/ 2147483647 h 42234"/>
              <a:gd name="T6" fmla="*/ 0 60000 65536"/>
              <a:gd name="T7" fmla="*/ 0 60000 65536"/>
              <a:gd name="T8" fmla="*/ 0 60000 65536"/>
              <a:gd name="T9" fmla="*/ 0 w 21600"/>
              <a:gd name="T10" fmla="*/ 0 h 42234"/>
              <a:gd name="T11" fmla="*/ 21600 w 21600"/>
              <a:gd name="T12" fmla="*/ 42234 h 42234"/>
            </a:gdLst>
            <a:ahLst/>
            <a:cxnLst>
              <a:cxn ang="T6">
                <a:pos x="T0" y="T1"/>
              </a:cxn>
              <a:cxn ang="T7">
                <a:pos x="T2" y="T3"/>
              </a:cxn>
              <a:cxn ang="T8">
                <a:pos x="T4" y="T5"/>
              </a:cxn>
            </a:cxnLst>
            <a:rect l="T9" t="T10" r="T11" b="T12"/>
            <a:pathLst>
              <a:path w="21600" h="42234" fill="none" extrusionOk="0">
                <a:moveTo>
                  <a:pt x="1274" y="-1"/>
                </a:moveTo>
                <a:cubicBezTo>
                  <a:pt x="12688" y="674"/>
                  <a:pt x="21600" y="10127"/>
                  <a:pt x="21600" y="21562"/>
                </a:cubicBezTo>
                <a:cubicBezTo>
                  <a:pt x="21600" y="31079"/>
                  <a:pt x="15370" y="39475"/>
                  <a:pt x="6262" y="42234"/>
                </a:cubicBezTo>
              </a:path>
              <a:path w="21600" h="42234" stroke="0" extrusionOk="0">
                <a:moveTo>
                  <a:pt x="1274" y="-1"/>
                </a:moveTo>
                <a:cubicBezTo>
                  <a:pt x="12688" y="674"/>
                  <a:pt x="21600" y="10127"/>
                  <a:pt x="21600" y="21562"/>
                </a:cubicBezTo>
                <a:cubicBezTo>
                  <a:pt x="21600" y="31079"/>
                  <a:pt x="15370" y="39475"/>
                  <a:pt x="6262" y="42234"/>
                </a:cubicBezTo>
                <a:lnTo>
                  <a:pt x="0" y="21562"/>
                </a:lnTo>
                <a:close/>
              </a:path>
            </a:pathLst>
          </a:custGeom>
          <a:noFill/>
          <a:ln w="38100">
            <a:solidFill>
              <a:srgbClr val="0070C0"/>
            </a:solidFill>
            <a:round/>
            <a:headEnd type="none" w="lg" len="sm"/>
            <a:tailEnd type="arrow" w="lg" len="med"/>
          </a:ln>
          <a:extLst>
            <a:ext uri="{909E8E84-426E-40DD-AFC4-6F175D3DCCD1}">
              <a14:hiddenFill xmlns:a14="http://schemas.microsoft.com/office/drawing/2010/main">
                <a:solidFill>
                  <a:srgbClr val="FFFFFF"/>
                </a:solidFill>
              </a14:hiddenFill>
            </a:ext>
          </a:extLst>
        </p:spPr>
        <p:txBody>
          <a:bodyPr wrap="none" anchor="ctr"/>
          <a:lstStyle/>
          <a:p>
            <a:endParaRPr lang="ru-RU">
              <a:latin typeface="Calibri" pitchFamily="34" charset="0"/>
            </a:endParaRPr>
          </a:p>
        </p:txBody>
      </p:sp>
      <p:sp>
        <p:nvSpPr>
          <p:cNvPr id="18" name="Text Box 15"/>
          <p:cNvSpPr txBox="1">
            <a:spLocks noChangeArrowheads="1"/>
          </p:cNvSpPr>
          <p:nvPr/>
        </p:nvSpPr>
        <p:spPr bwMode="auto">
          <a:xfrm>
            <a:off x="4357688" y="2500313"/>
            <a:ext cx="12144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50000"/>
              </a:spcBef>
            </a:pPr>
            <a:r>
              <a:rPr lang="ru-RU" sz="2000" b="1" i="1">
                <a:solidFill>
                  <a:srgbClr val="0070C0"/>
                </a:solidFill>
              </a:rPr>
              <a:t>зачем?</a:t>
            </a:r>
          </a:p>
        </p:txBody>
      </p:sp>
      <p:sp>
        <p:nvSpPr>
          <p:cNvPr id="19" name="Arc 13"/>
          <p:cNvSpPr>
            <a:spLocks/>
          </p:cNvSpPr>
          <p:nvPr/>
        </p:nvSpPr>
        <p:spPr bwMode="auto">
          <a:xfrm rot="5797623" flipH="1" flipV="1">
            <a:off x="5678488" y="866775"/>
            <a:ext cx="325438" cy="1798637"/>
          </a:xfrm>
          <a:custGeom>
            <a:avLst/>
            <a:gdLst>
              <a:gd name="T0" fmla="*/ 2147483647 w 21600"/>
              <a:gd name="T1" fmla="*/ 0 h 42234"/>
              <a:gd name="T2" fmla="*/ 2147483647 w 21600"/>
              <a:gd name="T3" fmla="*/ 2147483647 h 42234"/>
              <a:gd name="T4" fmla="*/ 0 w 21600"/>
              <a:gd name="T5" fmla="*/ 2147483647 h 42234"/>
              <a:gd name="T6" fmla="*/ 0 60000 65536"/>
              <a:gd name="T7" fmla="*/ 0 60000 65536"/>
              <a:gd name="T8" fmla="*/ 0 60000 65536"/>
              <a:gd name="T9" fmla="*/ 0 w 21600"/>
              <a:gd name="T10" fmla="*/ 0 h 42234"/>
              <a:gd name="T11" fmla="*/ 21600 w 21600"/>
              <a:gd name="T12" fmla="*/ 42234 h 42234"/>
            </a:gdLst>
            <a:ahLst/>
            <a:cxnLst>
              <a:cxn ang="T6">
                <a:pos x="T0" y="T1"/>
              </a:cxn>
              <a:cxn ang="T7">
                <a:pos x="T2" y="T3"/>
              </a:cxn>
              <a:cxn ang="T8">
                <a:pos x="T4" y="T5"/>
              </a:cxn>
            </a:cxnLst>
            <a:rect l="T9" t="T10" r="T11" b="T12"/>
            <a:pathLst>
              <a:path w="21600" h="42234" fill="none" extrusionOk="0">
                <a:moveTo>
                  <a:pt x="1274" y="-1"/>
                </a:moveTo>
                <a:cubicBezTo>
                  <a:pt x="12688" y="674"/>
                  <a:pt x="21600" y="10127"/>
                  <a:pt x="21600" y="21562"/>
                </a:cubicBezTo>
                <a:cubicBezTo>
                  <a:pt x="21600" y="31079"/>
                  <a:pt x="15370" y="39475"/>
                  <a:pt x="6262" y="42234"/>
                </a:cubicBezTo>
              </a:path>
              <a:path w="21600" h="42234" stroke="0" extrusionOk="0">
                <a:moveTo>
                  <a:pt x="1274" y="-1"/>
                </a:moveTo>
                <a:cubicBezTo>
                  <a:pt x="12688" y="674"/>
                  <a:pt x="21600" y="10127"/>
                  <a:pt x="21600" y="21562"/>
                </a:cubicBezTo>
                <a:cubicBezTo>
                  <a:pt x="21600" y="31079"/>
                  <a:pt x="15370" y="39475"/>
                  <a:pt x="6262" y="42234"/>
                </a:cubicBezTo>
                <a:lnTo>
                  <a:pt x="0" y="21562"/>
                </a:lnTo>
                <a:close/>
              </a:path>
            </a:pathLst>
          </a:custGeom>
          <a:noFill/>
          <a:ln w="38100">
            <a:solidFill>
              <a:srgbClr val="0070C0"/>
            </a:solidFill>
            <a:round/>
            <a:headEnd type="arrow" w="lg" len="sm"/>
            <a:tailEnd/>
          </a:ln>
          <a:extLst>
            <a:ext uri="{909E8E84-426E-40DD-AFC4-6F175D3DCCD1}">
              <a14:hiddenFill xmlns:a14="http://schemas.microsoft.com/office/drawing/2010/main">
                <a:solidFill>
                  <a:srgbClr val="FFFFFF"/>
                </a:solidFill>
              </a14:hiddenFill>
            </a:ext>
          </a:extLst>
        </p:spPr>
        <p:txBody>
          <a:bodyPr wrap="none" anchor="ctr"/>
          <a:lstStyle/>
          <a:p>
            <a:endParaRPr lang="ru-RU">
              <a:latin typeface="Calibri" pitchFamily="34" charset="0"/>
            </a:endParaRPr>
          </a:p>
        </p:txBody>
      </p:sp>
      <p:sp>
        <p:nvSpPr>
          <p:cNvPr id="20" name="Text Box 15"/>
          <p:cNvSpPr txBox="1">
            <a:spLocks noChangeArrowheads="1"/>
          </p:cNvSpPr>
          <p:nvPr/>
        </p:nvSpPr>
        <p:spPr bwMode="auto">
          <a:xfrm>
            <a:off x="6286500" y="1357313"/>
            <a:ext cx="107156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50000"/>
              </a:spcBef>
            </a:pPr>
            <a:r>
              <a:rPr lang="ru-RU" sz="2000" b="1" i="1">
                <a:solidFill>
                  <a:srgbClr val="0070C0"/>
                </a:solidFill>
              </a:rPr>
              <a:t>когда?</a:t>
            </a:r>
          </a:p>
        </p:txBody>
      </p:sp>
      <p:cxnSp>
        <p:nvCxnSpPr>
          <p:cNvPr id="21" name="Прямая соединительная линия 20"/>
          <p:cNvCxnSpPr/>
          <p:nvPr/>
        </p:nvCxnSpPr>
        <p:spPr>
          <a:xfrm>
            <a:off x="6000750" y="2286000"/>
            <a:ext cx="1214438" cy="1588"/>
          </a:xfrm>
          <a:prstGeom prst="line">
            <a:avLst/>
          </a:prstGeom>
          <a:ln w="38100">
            <a:solidFill>
              <a:srgbClr val="0070C0"/>
            </a:solidFill>
          </a:ln>
          <a:effectLst/>
        </p:spPr>
        <p:style>
          <a:lnRef idx="1">
            <a:schemeClr val="accent1"/>
          </a:lnRef>
          <a:fillRef idx="0">
            <a:schemeClr val="accent1"/>
          </a:fillRef>
          <a:effectRef idx="0">
            <a:schemeClr val="accent1"/>
          </a:effectRef>
          <a:fontRef idx="minor">
            <a:schemeClr val="tx1"/>
          </a:fontRef>
        </p:style>
      </p:cxnSp>
      <p:grpSp>
        <p:nvGrpSpPr>
          <p:cNvPr id="5" name="Группа 27"/>
          <p:cNvGrpSpPr>
            <a:grpSpLocks/>
          </p:cNvGrpSpPr>
          <p:nvPr/>
        </p:nvGrpSpPr>
        <p:grpSpPr bwMode="auto">
          <a:xfrm>
            <a:off x="7572375" y="2286000"/>
            <a:ext cx="1143000" cy="71438"/>
            <a:chOff x="5257800" y="2438400"/>
            <a:chExt cx="2514600" cy="77793"/>
          </a:xfrm>
        </p:grpSpPr>
        <p:cxnSp>
          <p:nvCxnSpPr>
            <p:cNvPr id="24" name="Прямая соединительная линия 23"/>
            <p:cNvCxnSpPr/>
            <p:nvPr/>
          </p:nvCxnSpPr>
          <p:spPr>
            <a:xfrm>
              <a:off x="5257800" y="2438400"/>
              <a:ext cx="2514600" cy="1729"/>
            </a:xfrm>
            <a:prstGeom prst="line">
              <a:avLst/>
            </a:prstGeom>
            <a:ln w="38100">
              <a:solidFill>
                <a:srgbClr val="0070C0"/>
              </a:solidFill>
            </a:ln>
            <a:effectLst/>
          </p:spPr>
          <p:style>
            <a:lnRef idx="1">
              <a:schemeClr val="accent1"/>
            </a:lnRef>
            <a:fillRef idx="0">
              <a:schemeClr val="accent1"/>
            </a:fillRef>
            <a:effectRef idx="0">
              <a:schemeClr val="accent1"/>
            </a:effectRef>
            <a:fontRef idx="minor">
              <a:schemeClr val="tx1"/>
            </a:fontRef>
          </p:style>
        </p:cxnSp>
        <p:cxnSp>
          <p:nvCxnSpPr>
            <p:cNvPr id="25" name="Прямая соединительная линия 24"/>
            <p:cNvCxnSpPr/>
            <p:nvPr/>
          </p:nvCxnSpPr>
          <p:spPr>
            <a:xfrm>
              <a:off x="5257800" y="2514464"/>
              <a:ext cx="2514600" cy="1729"/>
            </a:xfrm>
            <a:prstGeom prst="line">
              <a:avLst/>
            </a:prstGeom>
            <a:ln w="38100">
              <a:solidFill>
                <a:srgbClr val="0070C0"/>
              </a:solidFill>
            </a:ln>
            <a:effectLst/>
          </p:spPr>
          <p:style>
            <a:lnRef idx="1">
              <a:schemeClr val="accent1"/>
            </a:lnRef>
            <a:fillRef idx="0">
              <a:schemeClr val="accent1"/>
            </a:fillRef>
            <a:effectRef idx="0">
              <a:schemeClr val="accent1"/>
            </a:effectRef>
            <a:fontRef idx="minor">
              <a:schemeClr val="tx1"/>
            </a:fontRef>
          </p:style>
        </p:cxnSp>
      </p:grpSp>
      <p:grpSp>
        <p:nvGrpSpPr>
          <p:cNvPr id="8" name="Группа 27"/>
          <p:cNvGrpSpPr>
            <a:grpSpLocks/>
          </p:cNvGrpSpPr>
          <p:nvPr/>
        </p:nvGrpSpPr>
        <p:grpSpPr bwMode="auto">
          <a:xfrm>
            <a:off x="3000375" y="3357563"/>
            <a:ext cx="1285875" cy="71437"/>
            <a:chOff x="5257800" y="2438400"/>
            <a:chExt cx="2514600" cy="77793"/>
          </a:xfrm>
        </p:grpSpPr>
        <p:cxnSp>
          <p:nvCxnSpPr>
            <p:cNvPr id="27" name="Прямая соединительная линия 26"/>
            <p:cNvCxnSpPr/>
            <p:nvPr/>
          </p:nvCxnSpPr>
          <p:spPr>
            <a:xfrm>
              <a:off x="5257800" y="2438400"/>
              <a:ext cx="2514600" cy="1728"/>
            </a:xfrm>
            <a:prstGeom prst="line">
              <a:avLst/>
            </a:prstGeom>
            <a:ln w="38100">
              <a:solidFill>
                <a:srgbClr val="0070C0"/>
              </a:solidFill>
            </a:ln>
            <a:effectLst/>
          </p:spPr>
          <p:style>
            <a:lnRef idx="1">
              <a:schemeClr val="accent1"/>
            </a:lnRef>
            <a:fillRef idx="0">
              <a:schemeClr val="accent1"/>
            </a:fillRef>
            <a:effectRef idx="0">
              <a:schemeClr val="accent1"/>
            </a:effectRef>
            <a:fontRef idx="minor">
              <a:schemeClr val="tx1"/>
            </a:fontRef>
          </p:style>
        </p:cxnSp>
        <p:cxnSp>
          <p:nvCxnSpPr>
            <p:cNvPr id="28" name="Прямая соединительная линия 27"/>
            <p:cNvCxnSpPr/>
            <p:nvPr/>
          </p:nvCxnSpPr>
          <p:spPr>
            <a:xfrm>
              <a:off x="5257800" y="2514465"/>
              <a:ext cx="2514600" cy="1728"/>
            </a:xfrm>
            <a:prstGeom prst="line">
              <a:avLst/>
            </a:prstGeom>
            <a:ln w="38100">
              <a:solidFill>
                <a:srgbClr val="0070C0"/>
              </a:solidFill>
            </a:ln>
            <a:effectLst/>
          </p:spPr>
          <p:style>
            <a:lnRef idx="1">
              <a:schemeClr val="accent1"/>
            </a:lnRef>
            <a:fillRef idx="0">
              <a:schemeClr val="accent1"/>
            </a:fillRef>
            <a:effectRef idx="0">
              <a:schemeClr val="accent1"/>
            </a:effectRef>
            <a:fontRef idx="minor">
              <a:schemeClr val="tx1"/>
            </a:fontRef>
          </p:style>
        </p:cxnSp>
      </p:grpSp>
      <p:grpSp>
        <p:nvGrpSpPr>
          <p:cNvPr id="12" name="Группа 27"/>
          <p:cNvGrpSpPr>
            <a:grpSpLocks/>
          </p:cNvGrpSpPr>
          <p:nvPr/>
        </p:nvGrpSpPr>
        <p:grpSpPr bwMode="auto">
          <a:xfrm>
            <a:off x="7500938" y="3357563"/>
            <a:ext cx="1214437" cy="71437"/>
            <a:chOff x="5257800" y="2438400"/>
            <a:chExt cx="2514600" cy="77793"/>
          </a:xfrm>
        </p:grpSpPr>
        <p:cxnSp>
          <p:nvCxnSpPr>
            <p:cNvPr id="30" name="Прямая соединительная линия 29"/>
            <p:cNvCxnSpPr/>
            <p:nvPr/>
          </p:nvCxnSpPr>
          <p:spPr>
            <a:xfrm>
              <a:off x="5257800" y="2438400"/>
              <a:ext cx="2514600" cy="1728"/>
            </a:xfrm>
            <a:prstGeom prst="line">
              <a:avLst/>
            </a:prstGeom>
            <a:ln w="38100">
              <a:solidFill>
                <a:srgbClr val="0070C0"/>
              </a:solidFill>
            </a:ln>
            <a:effectLst/>
          </p:spPr>
          <p:style>
            <a:lnRef idx="1">
              <a:schemeClr val="accent1"/>
            </a:lnRef>
            <a:fillRef idx="0">
              <a:schemeClr val="accent1"/>
            </a:fillRef>
            <a:effectRef idx="0">
              <a:schemeClr val="accent1"/>
            </a:effectRef>
            <a:fontRef idx="minor">
              <a:schemeClr val="tx1"/>
            </a:fontRef>
          </p:style>
        </p:cxnSp>
        <p:cxnSp>
          <p:nvCxnSpPr>
            <p:cNvPr id="31" name="Прямая соединительная линия 30"/>
            <p:cNvCxnSpPr/>
            <p:nvPr/>
          </p:nvCxnSpPr>
          <p:spPr>
            <a:xfrm>
              <a:off x="5257800" y="2514465"/>
              <a:ext cx="2514600" cy="1728"/>
            </a:xfrm>
            <a:prstGeom prst="line">
              <a:avLst/>
            </a:prstGeom>
            <a:ln w="38100">
              <a:solidFill>
                <a:srgbClr val="0070C0"/>
              </a:solidFill>
            </a:ln>
            <a:effectLst/>
          </p:spPr>
          <p:style>
            <a:lnRef idx="1">
              <a:schemeClr val="accent1"/>
            </a:lnRef>
            <a:fillRef idx="0">
              <a:schemeClr val="accent1"/>
            </a:fillRef>
            <a:effectRef idx="0">
              <a:schemeClr val="accent1"/>
            </a:effectRef>
            <a:fontRef idx="minor">
              <a:schemeClr val="tx1"/>
            </a:fontRef>
          </p:style>
        </p:cxnSp>
      </p:grpSp>
      <p:grpSp>
        <p:nvGrpSpPr>
          <p:cNvPr id="22" name="Группа 27"/>
          <p:cNvGrpSpPr>
            <a:grpSpLocks/>
          </p:cNvGrpSpPr>
          <p:nvPr/>
        </p:nvGrpSpPr>
        <p:grpSpPr bwMode="auto">
          <a:xfrm>
            <a:off x="857250" y="4429125"/>
            <a:ext cx="1428750" cy="71438"/>
            <a:chOff x="5257800" y="2438400"/>
            <a:chExt cx="2514600" cy="77793"/>
          </a:xfrm>
        </p:grpSpPr>
        <p:cxnSp>
          <p:nvCxnSpPr>
            <p:cNvPr id="33" name="Прямая соединительная линия 32"/>
            <p:cNvCxnSpPr/>
            <p:nvPr/>
          </p:nvCxnSpPr>
          <p:spPr>
            <a:xfrm>
              <a:off x="5257800" y="2438400"/>
              <a:ext cx="2514600" cy="1729"/>
            </a:xfrm>
            <a:prstGeom prst="line">
              <a:avLst/>
            </a:prstGeom>
            <a:ln w="38100">
              <a:solidFill>
                <a:srgbClr val="0070C0"/>
              </a:solidFill>
            </a:ln>
            <a:effectLst/>
          </p:spPr>
          <p:style>
            <a:lnRef idx="1">
              <a:schemeClr val="accent1"/>
            </a:lnRef>
            <a:fillRef idx="0">
              <a:schemeClr val="accent1"/>
            </a:fillRef>
            <a:effectRef idx="0">
              <a:schemeClr val="accent1"/>
            </a:effectRef>
            <a:fontRef idx="minor">
              <a:schemeClr val="tx1"/>
            </a:fontRef>
          </p:style>
        </p:cxnSp>
        <p:cxnSp>
          <p:nvCxnSpPr>
            <p:cNvPr id="34" name="Прямая соединительная линия 33"/>
            <p:cNvCxnSpPr/>
            <p:nvPr/>
          </p:nvCxnSpPr>
          <p:spPr>
            <a:xfrm>
              <a:off x="5257800" y="2514464"/>
              <a:ext cx="2514600" cy="1729"/>
            </a:xfrm>
            <a:prstGeom prst="line">
              <a:avLst/>
            </a:prstGeom>
            <a:ln w="38100">
              <a:solidFill>
                <a:srgbClr val="0070C0"/>
              </a:solidFill>
            </a:ln>
            <a:effectLst/>
          </p:spPr>
          <p:style>
            <a:lnRef idx="1">
              <a:schemeClr val="accent1"/>
            </a:lnRef>
            <a:fillRef idx="0">
              <a:schemeClr val="accent1"/>
            </a:fillRef>
            <a:effectRef idx="0">
              <a:schemeClr val="accent1"/>
            </a:effectRef>
            <a:fontRef idx="minor">
              <a:schemeClr val="tx1"/>
            </a:fontRef>
          </p:style>
        </p:cxnSp>
      </p:grpSp>
      <p:sp>
        <p:nvSpPr>
          <p:cNvPr id="35" name="TextBox 17"/>
          <p:cNvSpPr txBox="1">
            <a:spLocks noChangeArrowheads="1"/>
          </p:cNvSpPr>
          <p:nvPr/>
        </p:nvSpPr>
        <p:spPr bwMode="auto">
          <a:xfrm>
            <a:off x="1214438" y="5214938"/>
            <a:ext cx="5214937" cy="830262"/>
          </a:xfrm>
          <a:prstGeom prst="rect">
            <a:avLst/>
          </a:prstGeom>
          <a:noFill/>
          <a:ln w="0">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ru-RU" sz="4800">
                <a:solidFill>
                  <a:srgbClr val="0070C0"/>
                </a:solidFill>
              </a:rPr>
              <a:t>(</a:t>
            </a:r>
            <a:r>
              <a:rPr lang="ru-RU" sz="2400"/>
              <a:t>Едва</a:t>
            </a:r>
            <a:r>
              <a:rPr lang="ru-RU" sz="4800">
                <a:solidFill>
                  <a:srgbClr val="0070C0"/>
                </a:solidFill>
              </a:rPr>
              <a:t>…)</a:t>
            </a:r>
            <a:r>
              <a:rPr lang="ru-RU" sz="3600">
                <a:solidFill>
                  <a:srgbClr val="0070C0"/>
                </a:solidFill>
              </a:rPr>
              <a:t> ,[    ] , (</a:t>
            </a:r>
            <a:r>
              <a:rPr lang="ru-RU" sz="2400"/>
              <a:t>чтобы</a:t>
            </a:r>
            <a:r>
              <a:rPr lang="ru-RU" sz="3600">
                <a:solidFill>
                  <a:srgbClr val="339933"/>
                </a:solidFill>
              </a:rPr>
              <a:t>…</a:t>
            </a:r>
            <a:r>
              <a:rPr lang="ru-RU" sz="3600">
                <a:solidFill>
                  <a:srgbClr val="0070C0"/>
                </a:solidFill>
              </a:rPr>
              <a:t>).</a:t>
            </a:r>
          </a:p>
        </p:txBody>
      </p:sp>
      <p:sp>
        <p:nvSpPr>
          <p:cNvPr id="36" name="Дуга 35"/>
          <p:cNvSpPr/>
          <p:nvPr/>
        </p:nvSpPr>
        <p:spPr>
          <a:xfrm rot="21397166">
            <a:off x="3609975" y="5094288"/>
            <a:ext cx="1162050" cy="512762"/>
          </a:xfrm>
          <a:prstGeom prst="arc">
            <a:avLst>
              <a:gd name="adj1" fmla="val 10812453"/>
              <a:gd name="adj2" fmla="val 0"/>
            </a:avLst>
          </a:prstGeom>
          <a:ln w="38100">
            <a:solidFill>
              <a:srgbClr val="0070C0"/>
            </a:solidFill>
            <a:headEnd type="none"/>
            <a:tailEnd type="stealth" w="lg" len="med"/>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ru-RU"/>
          </a:p>
        </p:txBody>
      </p:sp>
      <p:sp>
        <p:nvSpPr>
          <p:cNvPr id="37" name="Arc 13"/>
          <p:cNvSpPr>
            <a:spLocks/>
          </p:cNvSpPr>
          <p:nvPr/>
        </p:nvSpPr>
        <p:spPr bwMode="auto">
          <a:xfrm rot="5797623" flipH="1" flipV="1">
            <a:off x="2729707" y="4702969"/>
            <a:ext cx="252412" cy="1117600"/>
          </a:xfrm>
          <a:custGeom>
            <a:avLst/>
            <a:gdLst>
              <a:gd name="T0" fmla="*/ 23221 w 21600"/>
              <a:gd name="T1" fmla="*/ 0 h 42234"/>
              <a:gd name="T2" fmla="*/ 114137 w 21600"/>
              <a:gd name="T3" fmla="*/ 1441450 h 42234"/>
              <a:gd name="T4" fmla="*/ 0 w 21600"/>
              <a:gd name="T5" fmla="*/ 735913 h 42234"/>
              <a:gd name="T6" fmla="*/ 0 60000 65536"/>
              <a:gd name="T7" fmla="*/ 0 60000 65536"/>
              <a:gd name="T8" fmla="*/ 0 60000 65536"/>
              <a:gd name="T9" fmla="*/ 0 w 21600"/>
              <a:gd name="T10" fmla="*/ 0 h 42234"/>
              <a:gd name="T11" fmla="*/ 21600 w 21600"/>
              <a:gd name="T12" fmla="*/ 42234 h 42234"/>
            </a:gdLst>
            <a:ahLst/>
            <a:cxnLst>
              <a:cxn ang="T6">
                <a:pos x="T0" y="T1"/>
              </a:cxn>
              <a:cxn ang="T7">
                <a:pos x="T2" y="T3"/>
              </a:cxn>
              <a:cxn ang="T8">
                <a:pos x="T4" y="T5"/>
              </a:cxn>
            </a:cxnLst>
            <a:rect l="T9" t="T10" r="T11" b="T12"/>
            <a:pathLst>
              <a:path w="21600" h="42234" fill="none" extrusionOk="0">
                <a:moveTo>
                  <a:pt x="1274" y="-1"/>
                </a:moveTo>
                <a:cubicBezTo>
                  <a:pt x="12688" y="674"/>
                  <a:pt x="21600" y="10127"/>
                  <a:pt x="21600" y="21562"/>
                </a:cubicBezTo>
                <a:cubicBezTo>
                  <a:pt x="21600" y="31079"/>
                  <a:pt x="15370" y="39475"/>
                  <a:pt x="6262" y="42234"/>
                </a:cubicBezTo>
              </a:path>
              <a:path w="21600" h="42234" stroke="0" extrusionOk="0">
                <a:moveTo>
                  <a:pt x="1274" y="-1"/>
                </a:moveTo>
                <a:cubicBezTo>
                  <a:pt x="12688" y="674"/>
                  <a:pt x="21600" y="10127"/>
                  <a:pt x="21600" y="21562"/>
                </a:cubicBezTo>
                <a:cubicBezTo>
                  <a:pt x="21600" y="31079"/>
                  <a:pt x="15370" y="39475"/>
                  <a:pt x="6262" y="42234"/>
                </a:cubicBezTo>
                <a:lnTo>
                  <a:pt x="0" y="21562"/>
                </a:lnTo>
                <a:close/>
              </a:path>
            </a:pathLst>
          </a:custGeom>
          <a:ln w="38100">
            <a:solidFill>
              <a:srgbClr val="0070C0"/>
            </a:solidFill>
            <a:headEnd type="stealth" w="lg" len="med"/>
            <a:tailEnd type="none" w="lg" len="med"/>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ru-RU"/>
          </a:p>
        </p:txBody>
      </p:sp>
      <p:sp>
        <p:nvSpPr>
          <p:cNvPr id="38" name="Text Box 15"/>
          <p:cNvSpPr txBox="1">
            <a:spLocks noChangeArrowheads="1"/>
          </p:cNvSpPr>
          <p:nvPr/>
        </p:nvSpPr>
        <p:spPr bwMode="auto">
          <a:xfrm>
            <a:off x="1785938" y="4714875"/>
            <a:ext cx="107156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50000"/>
              </a:spcBef>
            </a:pPr>
            <a:r>
              <a:rPr lang="ru-RU" sz="2000" b="1" i="1">
                <a:solidFill>
                  <a:srgbClr val="0070C0"/>
                </a:solidFill>
              </a:rPr>
              <a:t>когда?</a:t>
            </a:r>
          </a:p>
        </p:txBody>
      </p:sp>
      <p:sp>
        <p:nvSpPr>
          <p:cNvPr id="39" name="Text Box 15"/>
          <p:cNvSpPr txBox="1">
            <a:spLocks noChangeArrowheads="1"/>
          </p:cNvSpPr>
          <p:nvPr/>
        </p:nvSpPr>
        <p:spPr bwMode="auto">
          <a:xfrm>
            <a:off x="3786188" y="4714875"/>
            <a:ext cx="12144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50000"/>
              </a:spcBef>
            </a:pPr>
            <a:r>
              <a:rPr lang="ru-RU" sz="2000" b="1" i="1">
                <a:solidFill>
                  <a:srgbClr val="0070C0"/>
                </a:solidFill>
              </a:rPr>
              <a:t>зачем?</a:t>
            </a:r>
          </a:p>
        </p:txBody>
      </p:sp>
    </p:spTree>
    <p:custDataLst>
      <p:tags r:id="rId1"/>
    </p:custDataLst>
    <p:extLst>
      <p:ext uri="{BB962C8B-B14F-4D97-AF65-F5344CB8AC3E}">
        <p14:creationId xmlns:p14="http://schemas.microsoft.com/office/powerpoint/2010/main" val="1151277089"/>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childTnLst>
                          </p:cTn>
                        </p:par>
                        <p:par>
                          <p:cTn id="8" fill="hold" nodeType="afterGroup">
                            <p:stCondLst>
                              <p:cond delay="500"/>
                            </p:stCondLst>
                            <p:childTnLst>
                              <p:par>
                                <p:cTn id="9" presetID="22" presetClass="entr" presetSubtype="8"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left)">
                                      <p:cBhvr>
                                        <p:cTn id="11" dur="500"/>
                                        <p:tgtEl>
                                          <p:spTgt spid="4"/>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2" presetClass="entr" presetSubtype="8" fill="hold" nodeType="clickEffect">
                                  <p:stCondLst>
                                    <p:cond delay="0"/>
                                  </p:stCondLst>
                                  <p:childTnLst>
                                    <p:set>
                                      <p:cBhvr>
                                        <p:cTn id="15" dur="1" fill="hold">
                                          <p:stCondLst>
                                            <p:cond delay="0"/>
                                          </p:stCondLst>
                                        </p:cTn>
                                        <p:tgtEl>
                                          <p:spTgt spid="21"/>
                                        </p:tgtEl>
                                        <p:attrNameLst>
                                          <p:attrName>style.visibility</p:attrName>
                                        </p:attrNameLst>
                                      </p:cBhvr>
                                      <p:to>
                                        <p:strVal val="visible"/>
                                      </p:to>
                                    </p:set>
                                    <p:animEffect transition="in" filter="wipe(left)">
                                      <p:cBhvr>
                                        <p:cTn id="16" dur="500"/>
                                        <p:tgtEl>
                                          <p:spTgt spid="21"/>
                                        </p:tgtEl>
                                      </p:cBhvr>
                                    </p:animEffect>
                                  </p:childTnLst>
                                </p:cTn>
                              </p:par>
                            </p:childTnLst>
                          </p:cTn>
                        </p:par>
                        <p:par>
                          <p:cTn id="17" fill="hold" nodeType="afterGroup">
                            <p:stCondLst>
                              <p:cond delay="500"/>
                            </p:stCondLst>
                            <p:childTnLst>
                              <p:par>
                                <p:cTn id="18" presetID="22" presetClass="entr" presetSubtype="8" fill="hold" nodeType="after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wipe(left)">
                                      <p:cBhvr>
                                        <p:cTn id="20" dur="500"/>
                                        <p:tgtEl>
                                          <p:spTgt spid="5"/>
                                        </p:tgtEl>
                                      </p:cBhvr>
                                    </p:animEffect>
                                  </p:childTnLst>
                                </p:cTn>
                              </p:par>
                            </p:childTnLst>
                          </p:cTn>
                        </p:par>
                        <p:par>
                          <p:cTn id="21" fill="hold" nodeType="afterGroup">
                            <p:stCondLst>
                              <p:cond delay="1000"/>
                            </p:stCondLst>
                            <p:childTnLst>
                              <p:par>
                                <p:cTn id="22" presetID="22" presetClass="entr" presetSubtype="8" fill="hold" nodeType="after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wipe(left)">
                                      <p:cBhvr>
                                        <p:cTn id="24" dur="500"/>
                                        <p:tgtEl>
                                          <p:spTgt spid="8"/>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22" presetClass="entr" presetSubtype="8" fill="hold" nodeType="click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wipe(left)">
                                      <p:cBhvr>
                                        <p:cTn id="29" dur="500"/>
                                        <p:tgtEl>
                                          <p:spTgt spid="12"/>
                                        </p:tgtEl>
                                      </p:cBhvr>
                                    </p:animEffect>
                                  </p:childTnLst>
                                </p:cTn>
                              </p:par>
                            </p:childTnLst>
                          </p:cTn>
                        </p:par>
                        <p:par>
                          <p:cTn id="30" fill="hold" nodeType="afterGroup">
                            <p:stCondLst>
                              <p:cond delay="500"/>
                            </p:stCondLst>
                            <p:childTnLst>
                              <p:par>
                                <p:cTn id="31" presetID="22" presetClass="entr" presetSubtype="8" fill="hold" nodeType="afterEffect">
                                  <p:stCondLst>
                                    <p:cond delay="0"/>
                                  </p:stCondLst>
                                  <p:childTnLst>
                                    <p:set>
                                      <p:cBhvr>
                                        <p:cTn id="32" dur="1" fill="hold">
                                          <p:stCondLst>
                                            <p:cond delay="0"/>
                                          </p:stCondLst>
                                        </p:cTn>
                                        <p:tgtEl>
                                          <p:spTgt spid="22"/>
                                        </p:tgtEl>
                                        <p:attrNameLst>
                                          <p:attrName>style.visibility</p:attrName>
                                        </p:attrNameLst>
                                      </p:cBhvr>
                                      <p:to>
                                        <p:strVal val="visible"/>
                                      </p:to>
                                    </p:set>
                                    <p:animEffect transition="in" filter="wipe(left)">
                                      <p:cBhvr>
                                        <p:cTn id="33" dur="500"/>
                                        <p:tgtEl>
                                          <p:spTgt spid="22"/>
                                        </p:tgtEl>
                                      </p:cBhvr>
                                    </p:animEffect>
                                  </p:childTnLst>
                                </p:cTn>
                              </p:par>
                            </p:childTnLst>
                          </p:cTn>
                        </p:par>
                        <p:par>
                          <p:cTn id="34" fill="hold" nodeType="afterGroup">
                            <p:stCondLst>
                              <p:cond delay="1000"/>
                            </p:stCondLst>
                            <p:childTnLst>
                              <p:par>
                                <p:cTn id="35" presetID="21" presetClass="entr" presetSubtype="1" fill="hold" grpId="0" nodeType="after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wheel(1)">
                                      <p:cBhvr>
                                        <p:cTn id="37" dur="2000"/>
                                        <p:tgtEl>
                                          <p:spTgt spid="15"/>
                                        </p:tgtEl>
                                      </p:cBhvr>
                                    </p:animEffect>
                                  </p:childTnLst>
                                </p:cTn>
                              </p:par>
                            </p:childTnLst>
                          </p:cTn>
                        </p:par>
                        <p:par>
                          <p:cTn id="38" fill="hold" nodeType="afterGroup">
                            <p:stCondLst>
                              <p:cond delay="3000"/>
                            </p:stCondLst>
                            <p:childTnLst>
                              <p:par>
                                <p:cTn id="39" presetID="21" presetClass="entr" presetSubtype="1" fill="hold" grpId="0" nodeType="afterEffect">
                                  <p:stCondLst>
                                    <p:cond delay="0"/>
                                  </p:stCondLst>
                                  <p:childTnLst>
                                    <p:set>
                                      <p:cBhvr>
                                        <p:cTn id="40" dur="1" fill="hold">
                                          <p:stCondLst>
                                            <p:cond delay="0"/>
                                          </p:stCondLst>
                                        </p:cTn>
                                        <p:tgtEl>
                                          <p:spTgt spid="16"/>
                                        </p:tgtEl>
                                        <p:attrNameLst>
                                          <p:attrName>style.visibility</p:attrName>
                                        </p:attrNameLst>
                                      </p:cBhvr>
                                      <p:to>
                                        <p:strVal val="visible"/>
                                      </p:to>
                                    </p:set>
                                    <p:animEffect transition="in" filter="wheel(1)">
                                      <p:cBhvr>
                                        <p:cTn id="41" dur="2000"/>
                                        <p:tgtEl>
                                          <p:spTgt spid="16"/>
                                        </p:tgtEl>
                                      </p:cBhvr>
                                    </p:animEffect>
                                  </p:childTnLst>
                                </p:cTn>
                              </p:par>
                            </p:childTnLst>
                          </p:cTn>
                        </p:par>
                        <p:par>
                          <p:cTn id="42" fill="hold" nodeType="afterGroup">
                            <p:stCondLst>
                              <p:cond delay="5000"/>
                            </p:stCondLst>
                            <p:childTnLst>
                              <p:par>
                                <p:cTn id="43" presetID="22" presetClass="entr" presetSubtype="2" fill="hold" grpId="0" nodeType="afterEffect">
                                  <p:stCondLst>
                                    <p:cond delay="0"/>
                                  </p:stCondLst>
                                  <p:childTnLst>
                                    <p:set>
                                      <p:cBhvr>
                                        <p:cTn id="44" dur="1" fill="hold">
                                          <p:stCondLst>
                                            <p:cond delay="0"/>
                                          </p:stCondLst>
                                        </p:cTn>
                                        <p:tgtEl>
                                          <p:spTgt spid="19"/>
                                        </p:tgtEl>
                                        <p:attrNameLst>
                                          <p:attrName>style.visibility</p:attrName>
                                        </p:attrNameLst>
                                      </p:cBhvr>
                                      <p:to>
                                        <p:strVal val="visible"/>
                                      </p:to>
                                    </p:set>
                                    <p:animEffect transition="in" filter="wipe(right)">
                                      <p:cBhvr>
                                        <p:cTn id="45" dur="500"/>
                                        <p:tgtEl>
                                          <p:spTgt spid="19"/>
                                        </p:tgtEl>
                                      </p:cBhvr>
                                    </p:animEffect>
                                  </p:childTnLst>
                                </p:cTn>
                              </p:par>
                            </p:childTnLst>
                          </p:cTn>
                        </p:par>
                        <p:par>
                          <p:cTn id="46" fill="hold" nodeType="afterGroup">
                            <p:stCondLst>
                              <p:cond delay="5500"/>
                            </p:stCondLst>
                            <p:childTnLst>
                              <p:par>
                                <p:cTn id="47" presetID="10" presetClass="entr" presetSubtype="0" fill="hold" grpId="0" nodeType="afterEffect">
                                  <p:stCondLst>
                                    <p:cond delay="0"/>
                                  </p:stCondLst>
                                  <p:childTnLst>
                                    <p:set>
                                      <p:cBhvr>
                                        <p:cTn id="48" dur="1" fill="hold">
                                          <p:stCondLst>
                                            <p:cond delay="0"/>
                                          </p:stCondLst>
                                        </p:cTn>
                                        <p:tgtEl>
                                          <p:spTgt spid="20"/>
                                        </p:tgtEl>
                                        <p:attrNameLst>
                                          <p:attrName>style.visibility</p:attrName>
                                        </p:attrNameLst>
                                      </p:cBhvr>
                                      <p:to>
                                        <p:strVal val="visible"/>
                                      </p:to>
                                    </p:set>
                                    <p:animEffect transition="in" filter="fade">
                                      <p:cBhvr>
                                        <p:cTn id="49" dur="1000"/>
                                        <p:tgtEl>
                                          <p:spTgt spid="20"/>
                                        </p:tgtEl>
                                      </p:cBhvr>
                                    </p:animEffect>
                                  </p:childTnLst>
                                </p:cTn>
                              </p:par>
                            </p:childTnLst>
                          </p:cTn>
                        </p:par>
                        <p:par>
                          <p:cTn id="50" fill="hold" nodeType="afterGroup">
                            <p:stCondLst>
                              <p:cond delay="6500"/>
                            </p:stCondLst>
                            <p:childTnLst>
                              <p:par>
                                <p:cTn id="51" presetID="22" presetClass="entr" presetSubtype="8" fill="hold" grpId="0" nodeType="afterEffect">
                                  <p:stCondLst>
                                    <p:cond delay="0"/>
                                  </p:stCondLst>
                                  <p:childTnLst>
                                    <p:set>
                                      <p:cBhvr>
                                        <p:cTn id="52" dur="1" fill="hold">
                                          <p:stCondLst>
                                            <p:cond delay="0"/>
                                          </p:stCondLst>
                                        </p:cTn>
                                        <p:tgtEl>
                                          <p:spTgt spid="17"/>
                                        </p:tgtEl>
                                        <p:attrNameLst>
                                          <p:attrName>style.visibility</p:attrName>
                                        </p:attrNameLst>
                                      </p:cBhvr>
                                      <p:to>
                                        <p:strVal val="visible"/>
                                      </p:to>
                                    </p:set>
                                    <p:animEffect transition="in" filter="wipe(left)">
                                      <p:cBhvr>
                                        <p:cTn id="53" dur="500"/>
                                        <p:tgtEl>
                                          <p:spTgt spid="17"/>
                                        </p:tgtEl>
                                      </p:cBhvr>
                                    </p:animEffect>
                                  </p:childTnLst>
                                </p:cTn>
                              </p:par>
                            </p:childTnLst>
                          </p:cTn>
                        </p:par>
                        <p:par>
                          <p:cTn id="54" fill="hold" nodeType="afterGroup">
                            <p:stCondLst>
                              <p:cond delay="7000"/>
                            </p:stCondLst>
                            <p:childTnLst>
                              <p:par>
                                <p:cTn id="55" presetID="10" presetClass="entr" presetSubtype="0" fill="hold" grpId="0" nodeType="afterEffect">
                                  <p:stCondLst>
                                    <p:cond delay="0"/>
                                  </p:stCondLst>
                                  <p:childTnLst>
                                    <p:set>
                                      <p:cBhvr>
                                        <p:cTn id="56" dur="1" fill="hold">
                                          <p:stCondLst>
                                            <p:cond delay="0"/>
                                          </p:stCondLst>
                                        </p:cTn>
                                        <p:tgtEl>
                                          <p:spTgt spid="18"/>
                                        </p:tgtEl>
                                        <p:attrNameLst>
                                          <p:attrName>style.visibility</p:attrName>
                                        </p:attrNameLst>
                                      </p:cBhvr>
                                      <p:to>
                                        <p:strVal val="visible"/>
                                      </p:to>
                                    </p:set>
                                    <p:animEffect transition="in" filter="fade">
                                      <p:cBhvr>
                                        <p:cTn id="57" dur="1000"/>
                                        <p:tgtEl>
                                          <p:spTgt spid="18"/>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27" presetClass="entr" presetSubtype="0" fill="hold" grpId="0" nodeType="clickEffect">
                                  <p:stCondLst>
                                    <p:cond delay="0"/>
                                  </p:stCondLst>
                                  <p:iterate type="lt">
                                    <p:tmPct val="50000"/>
                                  </p:iterate>
                                  <p:childTnLst>
                                    <p:set>
                                      <p:cBhvr>
                                        <p:cTn id="61" dur="1" fill="hold">
                                          <p:stCondLst>
                                            <p:cond delay="0"/>
                                          </p:stCondLst>
                                        </p:cTn>
                                        <p:tgtEl>
                                          <p:spTgt spid="35"/>
                                        </p:tgtEl>
                                        <p:attrNameLst>
                                          <p:attrName>style.visibility</p:attrName>
                                        </p:attrNameLst>
                                      </p:cBhvr>
                                      <p:to>
                                        <p:strVal val="visible"/>
                                      </p:to>
                                    </p:set>
                                    <p:anim calcmode="discrete" valueType="clr">
                                      <p:cBhvr override="childStyle">
                                        <p:cTn id="62" dur="220"/>
                                        <p:tgtEl>
                                          <p:spTgt spid="35"/>
                                        </p:tgtEl>
                                        <p:attrNameLst>
                                          <p:attrName>style.color</p:attrName>
                                        </p:attrNameLst>
                                      </p:cBhvr>
                                      <p:tavLst>
                                        <p:tav tm="0">
                                          <p:val>
                                            <p:clrVal>
                                              <a:schemeClr val="folHlink"/>
                                            </p:clrVal>
                                          </p:val>
                                        </p:tav>
                                        <p:tav tm="50000">
                                          <p:val>
                                            <p:clrVal>
                                              <a:schemeClr val="hlink"/>
                                            </p:clrVal>
                                          </p:val>
                                        </p:tav>
                                      </p:tavLst>
                                    </p:anim>
                                    <p:anim calcmode="discrete" valueType="clr">
                                      <p:cBhvr>
                                        <p:cTn id="63" dur="220"/>
                                        <p:tgtEl>
                                          <p:spTgt spid="35"/>
                                        </p:tgtEl>
                                        <p:attrNameLst>
                                          <p:attrName>fillcolor</p:attrName>
                                        </p:attrNameLst>
                                      </p:cBhvr>
                                      <p:tavLst>
                                        <p:tav tm="0">
                                          <p:val>
                                            <p:clrVal>
                                              <a:schemeClr val="accent2"/>
                                            </p:clrVal>
                                          </p:val>
                                        </p:tav>
                                        <p:tav tm="50000">
                                          <p:val>
                                            <p:clrVal>
                                              <a:schemeClr val="hlink"/>
                                            </p:clrVal>
                                          </p:val>
                                        </p:tav>
                                      </p:tavLst>
                                    </p:anim>
                                    <p:set>
                                      <p:cBhvr>
                                        <p:cTn id="64" dur="220"/>
                                        <p:tgtEl>
                                          <p:spTgt spid="35"/>
                                        </p:tgtEl>
                                        <p:attrNameLst>
                                          <p:attrName>fill.type</p:attrName>
                                        </p:attrNameLst>
                                      </p:cBhvr>
                                      <p:to>
                                        <p:strVal val="solid"/>
                                      </p:to>
                                    </p:set>
                                  </p:childTnLst>
                                </p:cTn>
                              </p:par>
                            </p:childTnLst>
                          </p:cTn>
                        </p:par>
                        <p:par>
                          <p:cTn id="65" fill="hold" nodeType="afterGroup">
                            <p:stCondLst>
                              <p:cond delay="2310"/>
                            </p:stCondLst>
                            <p:childTnLst>
                              <p:par>
                                <p:cTn id="66" presetID="22" presetClass="entr" presetSubtype="8" fill="hold" grpId="0" nodeType="afterEffect">
                                  <p:stCondLst>
                                    <p:cond delay="0"/>
                                  </p:stCondLst>
                                  <p:childTnLst>
                                    <p:set>
                                      <p:cBhvr>
                                        <p:cTn id="67" dur="1" fill="hold">
                                          <p:stCondLst>
                                            <p:cond delay="0"/>
                                          </p:stCondLst>
                                        </p:cTn>
                                        <p:tgtEl>
                                          <p:spTgt spid="36"/>
                                        </p:tgtEl>
                                        <p:attrNameLst>
                                          <p:attrName>style.visibility</p:attrName>
                                        </p:attrNameLst>
                                      </p:cBhvr>
                                      <p:to>
                                        <p:strVal val="visible"/>
                                      </p:to>
                                    </p:set>
                                    <p:animEffect transition="in" filter="wipe(left)">
                                      <p:cBhvr>
                                        <p:cTn id="68" dur="500"/>
                                        <p:tgtEl>
                                          <p:spTgt spid="36"/>
                                        </p:tgtEl>
                                      </p:cBhvr>
                                    </p:animEffect>
                                  </p:childTnLst>
                                </p:cTn>
                              </p:par>
                            </p:childTnLst>
                          </p:cTn>
                        </p:par>
                        <p:par>
                          <p:cTn id="69" fill="hold" nodeType="afterGroup">
                            <p:stCondLst>
                              <p:cond delay="2810"/>
                            </p:stCondLst>
                            <p:childTnLst>
                              <p:par>
                                <p:cTn id="70" presetID="22" presetClass="entr" presetSubtype="2" fill="hold" grpId="0" nodeType="afterEffect">
                                  <p:stCondLst>
                                    <p:cond delay="0"/>
                                  </p:stCondLst>
                                  <p:childTnLst>
                                    <p:set>
                                      <p:cBhvr>
                                        <p:cTn id="71" dur="1" fill="hold">
                                          <p:stCondLst>
                                            <p:cond delay="0"/>
                                          </p:stCondLst>
                                        </p:cTn>
                                        <p:tgtEl>
                                          <p:spTgt spid="37"/>
                                        </p:tgtEl>
                                        <p:attrNameLst>
                                          <p:attrName>style.visibility</p:attrName>
                                        </p:attrNameLst>
                                      </p:cBhvr>
                                      <p:to>
                                        <p:strVal val="visible"/>
                                      </p:to>
                                    </p:set>
                                    <p:animEffect transition="in" filter="wipe(right)">
                                      <p:cBhvr>
                                        <p:cTn id="72" dur="500"/>
                                        <p:tgtEl>
                                          <p:spTgt spid="37"/>
                                        </p:tgtEl>
                                      </p:cBhvr>
                                    </p:animEffect>
                                  </p:childTnLst>
                                </p:cTn>
                              </p:par>
                            </p:childTnLst>
                          </p:cTn>
                        </p:par>
                        <p:par>
                          <p:cTn id="73" fill="hold" nodeType="afterGroup">
                            <p:stCondLst>
                              <p:cond delay="3310"/>
                            </p:stCondLst>
                            <p:childTnLst>
                              <p:par>
                                <p:cTn id="74" presetID="10" presetClass="entr" presetSubtype="0" fill="hold" grpId="0" nodeType="afterEffect">
                                  <p:stCondLst>
                                    <p:cond delay="0"/>
                                  </p:stCondLst>
                                  <p:childTnLst>
                                    <p:set>
                                      <p:cBhvr>
                                        <p:cTn id="75" dur="1" fill="hold">
                                          <p:stCondLst>
                                            <p:cond delay="0"/>
                                          </p:stCondLst>
                                        </p:cTn>
                                        <p:tgtEl>
                                          <p:spTgt spid="38"/>
                                        </p:tgtEl>
                                        <p:attrNameLst>
                                          <p:attrName>style.visibility</p:attrName>
                                        </p:attrNameLst>
                                      </p:cBhvr>
                                      <p:to>
                                        <p:strVal val="visible"/>
                                      </p:to>
                                    </p:set>
                                    <p:animEffect transition="in" filter="fade">
                                      <p:cBhvr>
                                        <p:cTn id="76" dur="1000"/>
                                        <p:tgtEl>
                                          <p:spTgt spid="38"/>
                                        </p:tgtEl>
                                      </p:cBhvr>
                                    </p:animEffect>
                                  </p:childTnLst>
                                </p:cTn>
                              </p:par>
                            </p:childTnLst>
                          </p:cTn>
                        </p:par>
                        <p:par>
                          <p:cTn id="77" fill="hold" nodeType="afterGroup">
                            <p:stCondLst>
                              <p:cond delay="4310"/>
                            </p:stCondLst>
                            <p:childTnLst>
                              <p:par>
                                <p:cTn id="78" presetID="10" presetClass="entr" presetSubtype="0" fill="hold" grpId="0" nodeType="afterEffect">
                                  <p:stCondLst>
                                    <p:cond delay="0"/>
                                  </p:stCondLst>
                                  <p:childTnLst>
                                    <p:set>
                                      <p:cBhvr>
                                        <p:cTn id="79" dur="1" fill="hold">
                                          <p:stCondLst>
                                            <p:cond delay="0"/>
                                          </p:stCondLst>
                                        </p:cTn>
                                        <p:tgtEl>
                                          <p:spTgt spid="39"/>
                                        </p:tgtEl>
                                        <p:attrNameLst>
                                          <p:attrName>style.visibility</p:attrName>
                                        </p:attrNameLst>
                                      </p:cBhvr>
                                      <p:to>
                                        <p:strVal val="visible"/>
                                      </p:to>
                                    </p:set>
                                    <p:animEffect transition="in" filter="fade">
                                      <p:cBhvr>
                                        <p:cTn id="80" dur="10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17" grpId="0" animBg="1"/>
      <p:bldP spid="18" grpId="0"/>
      <p:bldP spid="19" grpId="0" animBg="1"/>
      <p:bldP spid="20" grpId="0"/>
      <p:bldP spid="35" grpId="0" animBg="1"/>
      <p:bldP spid="36" grpId="0" animBg="1"/>
      <p:bldP spid="37" grpId="0" animBg="1"/>
      <p:bldP spid="38" grpId="0"/>
      <p:bldP spid="3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99592" y="1028343"/>
            <a:ext cx="7488832" cy="5262979"/>
          </a:xfrm>
          <a:prstGeom prst="rect">
            <a:avLst/>
          </a:prstGeom>
        </p:spPr>
        <p:txBody>
          <a:bodyPr wrap="square">
            <a:spAutoFit/>
          </a:bodyPr>
          <a:lstStyle/>
          <a:p>
            <a:pPr algn="just"/>
            <a:r>
              <a:rPr lang="ru-RU" i="1" dirty="0" smtClean="0"/>
              <a:t> </a:t>
            </a:r>
            <a:r>
              <a:rPr lang="ru-RU" sz="2000" i="1" dirty="0" smtClean="0">
                <a:latin typeface="Times New Roman" pitchFamily="18" charset="0"/>
                <a:cs typeface="Times New Roman" pitchFamily="18" charset="0"/>
              </a:rPr>
              <a:t>В6. Среди предложений 14 – 18 найдите сложноподчинённое предложение с  однородным  подчинением  придаточных  частей.  Напишите  номер этого сложного предложения.</a:t>
            </a:r>
            <a:r>
              <a:rPr lang="ru-RU" sz="2000" dirty="0" smtClean="0">
                <a:latin typeface="Times New Roman" pitchFamily="18" charset="0"/>
                <a:cs typeface="Times New Roman" pitchFamily="18" charset="0"/>
              </a:rPr>
              <a:t> </a:t>
            </a:r>
          </a:p>
          <a:p>
            <a:pPr algn="just"/>
            <a:endParaRPr lang="ru-RU" dirty="0" smtClean="0"/>
          </a:p>
          <a:p>
            <a:pPr algn="just"/>
            <a:endParaRPr lang="ru-RU" dirty="0" smtClean="0"/>
          </a:p>
          <a:p>
            <a:pPr algn="just"/>
            <a:r>
              <a:rPr lang="ru-RU" sz="2400" dirty="0" smtClean="0">
                <a:latin typeface="Times New Roman" pitchFamily="18" charset="0"/>
                <a:cs typeface="Times New Roman" pitchFamily="18" charset="0"/>
              </a:rPr>
              <a:t>   (</a:t>
            </a:r>
            <a:r>
              <a:rPr lang="ru-RU" sz="2400" b="1" dirty="0" smtClean="0">
                <a:latin typeface="Times New Roman" pitchFamily="18" charset="0"/>
                <a:cs typeface="Times New Roman" pitchFamily="18" charset="0"/>
              </a:rPr>
              <a:t>14)Внутренняя жизнь  ученого,  когда  он,  затаив  дыхание,  замирает  над своим  микроскопом,  насыщена  до  предела. (15)В  полной  мере  человеком ученый становится именно тогда, когда он наблюдает, когда он осмысливает свои  наблюдения. (16)Тут  он  идет  вперед,  тут  он  спешит. (17)Тут  он шествует  гигантскими шагами, хотя  тот, кто наблюдает, всегда неподвижен. (18)Тут ему открывается та глубина, которую я и называю беспредельностью. </a:t>
            </a:r>
            <a:endParaRPr lang="ru-RU" sz="2400" b="1" dirty="0">
              <a:latin typeface="Times New Roman" pitchFamily="18" charset="0"/>
              <a:cs typeface="Times New Roman" pitchFamily="18" charset="0"/>
            </a:endParaRPr>
          </a:p>
        </p:txBody>
      </p:sp>
      <p:sp>
        <p:nvSpPr>
          <p:cNvPr id="3" name="Овал 2"/>
          <p:cNvSpPr/>
          <p:nvPr/>
        </p:nvSpPr>
        <p:spPr>
          <a:xfrm>
            <a:off x="7619172" y="5558649"/>
            <a:ext cx="914400"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smtClean="0"/>
              <a:t>15</a:t>
            </a:r>
            <a:endParaRPr lang="ru-RU" sz="24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27584" y="980728"/>
            <a:ext cx="7508335" cy="5293757"/>
          </a:xfrm>
          <a:prstGeom prst="rect">
            <a:avLst/>
          </a:prstGeom>
        </p:spPr>
        <p:txBody>
          <a:bodyPr wrap="square">
            <a:spAutoFit/>
          </a:bodyPr>
          <a:lstStyle/>
          <a:p>
            <a:pPr algn="just"/>
            <a:r>
              <a:rPr lang="ru-RU" i="1" dirty="0"/>
              <a:t> </a:t>
            </a:r>
            <a:r>
              <a:rPr lang="ru-RU" sz="2000" i="1" dirty="0" smtClean="0">
                <a:latin typeface="Times New Roman" pitchFamily="18" charset="0"/>
                <a:cs typeface="Times New Roman" pitchFamily="18" charset="0"/>
              </a:rPr>
              <a:t>В6. Среди  </a:t>
            </a:r>
            <a:r>
              <a:rPr lang="ru-RU" sz="2000" i="1" dirty="0">
                <a:latin typeface="Times New Roman" pitchFamily="18" charset="0"/>
                <a:cs typeface="Times New Roman" pitchFamily="18" charset="0"/>
              </a:rPr>
              <a:t>предложений 17 – 21  найдите  сложноподчинённые  предложения  с последовательным  подчинением  придаточных.  Напишите  номера  этих сложных предложений.  </a:t>
            </a:r>
            <a:endParaRPr lang="ru-RU" sz="2000" i="1" dirty="0" smtClean="0">
              <a:latin typeface="Times New Roman" pitchFamily="18" charset="0"/>
              <a:cs typeface="Times New Roman" pitchFamily="18" charset="0"/>
            </a:endParaRPr>
          </a:p>
          <a:p>
            <a:endParaRPr lang="ru-RU" dirty="0"/>
          </a:p>
          <a:p>
            <a:pPr algn="just"/>
            <a:r>
              <a:rPr lang="ru-RU" dirty="0"/>
              <a:t>   </a:t>
            </a:r>
            <a:r>
              <a:rPr lang="ru-RU" sz="2000" b="1" dirty="0">
                <a:latin typeface="Times New Roman" pitchFamily="18" charset="0"/>
                <a:cs typeface="Times New Roman" pitchFamily="18" charset="0"/>
              </a:rPr>
              <a:t>(17)Однако эта физическая изоляция покажется мелочью, если вспомнить о той чудовищной психологической, духовной изоляции, которая существует теперь  между  Человеком  и  Землёй. (18)Конечно,  стараемся,  тщимся, выращиваем  на  балконе  цветочек  или  пёрышко  лука,  держим  в  квартире какое-нибудь растение, обзаводимся дачным клочком земли, летом, во время отпуска, в воскресенье выбираемся в лес, на речку. (19)Но это не серьёзные отношения с  землёй. (20)Это вроде как детская игра в дочки-матери вместо подлинной любви, подлинного рождения детей.  (21)И подумать  только, что мой дед и даже мой отец ещё находились в прямом  и  непосредственном  контакте  с  землёй,  который  человеку </a:t>
            </a:r>
            <a:r>
              <a:rPr lang="ru-RU" sz="2000" b="1" dirty="0" smtClean="0">
                <a:latin typeface="Times New Roman" pitchFamily="18" charset="0"/>
                <a:cs typeface="Times New Roman" pitchFamily="18" charset="0"/>
              </a:rPr>
              <a:t>предназначен </a:t>
            </a:r>
            <a:r>
              <a:rPr lang="ru-RU" sz="2000" b="1" dirty="0">
                <a:latin typeface="Times New Roman" pitchFamily="18" charset="0"/>
                <a:cs typeface="Times New Roman" pitchFamily="18" charset="0"/>
              </a:rPr>
              <a:t>и необходим.</a:t>
            </a:r>
            <a:endParaRPr lang="ru-RU" sz="2000" b="1" dirty="0">
              <a:latin typeface="Times New Roman" pitchFamily="18" charset="0"/>
              <a:cs typeface="Times New Roman" pitchFamily="18" charset="0"/>
            </a:endParaRPr>
          </a:p>
        </p:txBody>
      </p:sp>
      <p:sp>
        <p:nvSpPr>
          <p:cNvPr id="3" name="Овал 2"/>
          <p:cNvSpPr/>
          <p:nvPr/>
        </p:nvSpPr>
        <p:spPr>
          <a:xfrm>
            <a:off x="7236296" y="5558649"/>
            <a:ext cx="1656184"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smtClean="0"/>
              <a:t>17, 21</a:t>
            </a:r>
            <a:endParaRPr lang="ru-RU" sz="24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58311" y="1167256"/>
            <a:ext cx="7848872" cy="4985980"/>
          </a:xfrm>
          <a:prstGeom prst="rect">
            <a:avLst/>
          </a:prstGeom>
        </p:spPr>
        <p:txBody>
          <a:bodyPr wrap="square">
            <a:spAutoFit/>
          </a:bodyPr>
          <a:lstStyle/>
          <a:p>
            <a:pPr algn="just"/>
            <a:r>
              <a:rPr lang="ru-RU" i="1" dirty="0" smtClean="0"/>
              <a:t>В6. </a:t>
            </a:r>
            <a:r>
              <a:rPr lang="ru-RU" sz="2000" i="1" dirty="0" smtClean="0">
                <a:latin typeface="Times New Roman" pitchFamily="18" charset="0"/>
                <a:cs typeface="Times New Roman" pitchFamily="18" charset="0"/>
              </a:rPr>
              <a:t>Среди  </a:t>
            </a:r>
            <a:r>
              <a:rPr lang="ru-RU" sz="2000" i="1" dirty="0">
                <a:latin typeface="Times New Roman" pitchFamily="18" charset="0"/>
                <a:cs typeface="Times New Roman" pitchFamily="18" charset="0"/>
              </a:rPr>
              <a:t>предложений 1 – 6  найдите  сложноподчинённое предложение  с  последовательным  подчинением  придаточных частей. Напишите номер этого предложения</a:t>
            </a:r>
            <a:r>
              <a:rPr lang="ru-RU" sz="2000" i="1" dirty="0" smtClean="0">
                <a:latin typeface="Times New Roman" pitchFamily="18" charset="0"/>
                <a:cs typeface="Times New Roman" pitchFamily="18" charset="0"/>
              </a:rPr>
              <a:t>.</a:t>
            </a:r>
          </a:p>
          <a:p>
            <a:endParaRPr lang="ru-RU" dirty="0"/>
          </a:p>
          <a:p>
            <a:pPr algn="just"/>
            <a:r>
              <a:rPr lang="ru-RU" sz="2000" b="1" dirty="0">
                <a:latin typeface="Times New Roman" pitchFamily="18" charset="0"/>
                <a:cs typeface="Times New Roman" pitchFamily="18" charset="0"/>
              </a:rPr>
              <a:t>   (1)Рябинин –  талантливая  натура,  но  зато  лентяй  ужасный. (2)Я  не думаю,  чтобы  из  него  вышло  что-нибудь  серьезное,  хотя  все  молодые художники –  его  поклонники. (3)Особенно  мне  кажется  странным  его пристрастие  к  так  называемым  реальным  сюжетам:  пишет  лапти  да полушубки,  как  будто  бы  мы  не  довольно  насмотрелись  на  них  в  натуре. (4)А  что  главное,  он  почти  не  работает. (5) Когда  безделье  его  покидает, Рябинин  садится  за  мольберт  и  за  месяц  пишет  картинку,  о  которой  все кричат, как о чуде, находя, впрочем, что техника оставляет желать лучшего. (6)А  потом  бросит  писать  даже  этюды,  ходит  мрачный  и  ни  с  кем  не заговаривает. (7)Странный юноша!  </a:t>
            </a:r>
            <a:endParaRPr lang="ru-RU" sz="2000" b="1" dirty="0">
              <a:latin typeface="Times New Roman" pitchFamily="18" charset="0"/>
              <a:cs typeface="Times New Roman" pitchFamily="18" charset="0"/>
            </a:endParaRPr>
          </a:p>
        </p:txBody>
      </p:sp>
      <p:sp>
        <p:nvSpPr>
          <p:cNvPr id="3" name="Овал 2"/>
          <p:cNvSpPr/>
          <p:nvPr/>
        </p:nvSpPr>
        <p:spPr>
          <a:xfrm>
            <a:off x="7619172" y="5558649"/>
            <a:ext cx="914400"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a:t>2</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27584" y="764704"/>
            <a:ext cx="7776864" cy="1200329"/>
          </a:xfrm>
          <a:prstGeom prst="rect">
            <a:avLst/>
          </a:prstGeom>
        </p:spPr>
        <p:txBody>
          <a:bodyPr wrap="square">
            <a:spAutoFit/>
          </a:bodyPr>
          <a:lstStyle/>
          <a:p>
            <a:pPr algn="ctr"/>
            <a:r>
              <a:rPr lang="ru-RU" sz="2400" b="1" dirty="0">
                <a:latin typeface="Times New Roman" pitchFamily="18" charset="0"/>
                <a:cs typeface="Times New Roman" pitchFamily="18" charset="0"/>
              </a:rPr>
              <a:t>Стилистика СПП.</a:t>
            </a:r>
          </a:p>
          <a:p>
            <a:pPr algn="ctr"/>
            <a:r>
              <a:rPr lang="ru-RU" sz="2400" b="1" dirty="0">
                <a:latin typeface="Times New Roman" pitchFamily="18" charset="0"/>
                <a:cs typeface="Times New Roman" pitchFamily="18" charset="0"/>
              </a:rPr>
              <a:t>Некоторые  недочёты и ошибки в построении сложноподчинённых предложений.</a:t>
            </a:r>
          </a:p>
        </p:txBody>
      </p:sp>
      <p:sp>
        <p:nvSpPr>
          <p:cNvPr id="3" name="Прямоугольник 2"/>
          <p:cNvSpPr/>
          <p:nvPr/>
        </p:nvSpPr>
        <p:spPr>
          <a:xfrm>
            <a:off x="611560" y="2204864"/>
            <a:ext cx="7992888" cy="4370427"/>
          </a:xfrm>
          <a:prstGeom prst="rect">
            <a:avLst/>
          </a:prstGeom>
        </p:spPr>
        <p:txBody>
          <a:bodyPr wrap="square">
            <a:spAutoFit/>
          </a:bodyPr>
          <a:lstStyle/>
          <a:p>
            <a:r>
              <a:rPr lang="ru-RU" b="1" i="1" dirty="0"/>
              <a:t>1) Неоправданное повторение союзов.</a:t>
            </a:r>
            <a:endParaRPr lang="ru-RU" dirty="0"/>
          </a:p>
          <a:p>
            <a:pPr algn="just"/>
            <a:r>
              <a:rPr lang="ru-RU" sz="2000" b="1" dirty="0">
                <a:latin typeface="Times New Roman" pitchFamily="18" charset="0"/>
                <a:cs typeface="Times New Roman" pitchFamily="18" charset="0"/>
              </a:rPr>
              <a:t>   Если в сложноподчинённом предложении имеется несколько придаточных, которые находятся в последовательном подчинении, то повторное употребление одного и того же союза является ошибкой. </a:t>
            </a:r>
          </a:p>
          <a:p>
            <a:pPr algn="just"/>
            <a:r>
              <a:rPr lang="ru-RU" sz="2000" b="1" dirty="0">
                <a:latin typeface="Times New Roman" pitchFamily="18" charset="0"/>
                <a:cs typeface="Times New Roman" pitchFamily="18" charset="0"/>
              </a:rPr>
              <a:t> </a:t>
            </a:r>
          </a:p>
          <a:p>
            <a:pPr algn="just"/>
            <a:r>
              <a:rPr lang="ru-RU" sz="2000" b="1" dirty="0" smtClean="0">
                <a:latin typeface="Times New Roman" pitchFamily="18" charset="0"/>
                <a:cs typeface="Times New Roman" pitchFamily="18" charset="0"/>
              </a:rPr>
              <a:t>Неправильно</a:t>
            </a:r>
            <a:r>
              <a:rPr lang="ru-RU" sz="2000" b="1" dirty="0">
                <a:latin typeface="Times New Roman" pitchFamily="18" charset="0"/>
                <a:cs typeface="Times New Roman" pitchFamily="18" charset="0"/>
              </a:rPr>
              <a:t>: Деревня, </a:t>
            </a:r>
            <a:r>
              <a:rPr lang="ru-RU" sz="2000" b="1" u="sng" dirty="0">
                <a:latin typeface="Times New Roman" pitchFamily="18" charset="0"/>
                <a:cs typeface="Times New Roman" pitchFamily="18" charset="0"/>
              </a:rPr>
              <a:t>в которой </a:t>
            </a:r>
            <a:r>
              <a:rPr lang="ru-RU" sz="2000" b="1" dirty="0">
                <a:latin typeface="Times New Roman" pitchFamily="18" charset="0"/>
                <a:cs typeface="Times New Roman" pitchFamily="18" charset="0"/>
              </a:rPr>
              <a:t>мы провели лето, находилась на берегу реки, </a:t>
            </a:r>
            <a:r>
              <a:rPr lang="ru-RU" sz="2000" b="1" u="sng" dirty="0">
                <a:latin typeface="Times New Roman" pitchFamily="18" charset="0"/>
                <a:cs typeface="Times New Roman" pitchFamily="18" charset="0"/>
              </a:rPr>
              <a:t>которая</a:t>
            </a:r>
            <a:r>
              <a:rPr lang="ru-RU" sz="2000" b="1" dirty="0">
                <a:latin typeface="Times New Roman" pitchFamily="18" charset="0"/>
                <a:cs typeface="Times New Roman" pitchFamily="18" charset="0"/>
              </a:rPr>
              <a:t> славилась обилием рыбы.</a:t>
            </a:r>
          </a:p>
          <a:p>
            <a:pPr algn="just"/>
            <a:r>
              <a:rPr lang="ru-RU" sz="2000" b="1" dirty="0">
                <a:latin typeface="Times New Roman" pitchFamily="18" charset="0"/>
                <a:cs typeface="Times New Roman" pitchFamily="18" charset="0"/>
              </a:rPr>
              <a:t> </a:t>
            </a:r>
          </a:p>
          <a:p>
            <a:pPr algn="just"/>
            <a:r>
              <a:rPr lang="ru-RU" sz="2000" b="1" dirty="0">
                <a:latin typeface="Times New Roman" pitchFamily="18" charset="0"/>
                <a:cs typeface="Times New Roman" pitchFamily="18" charset="0"/>
              </a:rPr>
              <a:t>Правильно: Деревня, </a:t>
            </a:r>
            <a:r>
              <a:rPr lang="ru-RU" sz="2000" b="1" u="sng" dirty="0">
                <a:latin typeface="Times New Roman" pitchFamily="18" charset="0"/>
                <a:cs typeface="Times New Roman" pitchFamily="18" charset="0"/>
              </a:rPr>
              <a:t>где</a:t>
            </a:r>
            <a:r>
              <a:rPr lang="ru-RU" sz="2000" b="1" dirty="0">
                <a:latin typeface="Times New Roman" pitchFamily="18" charset="0"/>
                <a:cs typeface="Times New Roman" pitchFamily="18" charset="0"/>
              </a:rPr>
              <a:t> мы провели лето, находилась на берегу реки, </a:t>
            </a:r>
            <a:r>
              <a:rPr lang="ru-RU" sz="2000" b="1" u="sng" dirty="0">
                <a:latin typeface="Times New Roman" pitchFamily="18" charset="0"/>
                <a:cs typeface="Times New Roman" pitchFamily="18" charset="0"/>
              </a:rPr>
              <a:t>которая</a:t>
            </a:r>
            <a:r>
              <a:rPr lang="ru-RU" sz="2000" b="1" dirty="0">
                <a:latin typeface="Times New Roman" pitchFamily="18" charset="0"/>
                <a:cs typeface="Times New Roman" pitchFamily="18" charset="0"/>
              </a:rPr>
              <a:t> славилась обилием рыбы.</a:t>
            </a:r>
          </a:p>
          <a:p>
            <a:pPr algn="just"/>
            <a:r>
              <a:rPr lang="ru-RU" sz="2000" b="1" i="1" dirty="0">
                <a:latin typeface="Times New Roman" pitchFamily="18" charset="0"/>
                <a:cs typeface="Times New Roman" pitchFamily="18" charset="0"/>
              </a:rPr>
              <a:t>или</a:t>
            </a:r>
          </a:p>
          <a:p>
            <a:pPr algn="just"/>
            <a:r>
              <a:rPr lang="ru-RU" sz="2000" b="1" dirty="0">
                <a:latin typeface="Times New Roman" pitchFamily="18" charset="0"/>
                <a:cs typeface="Times New Roman" pitchFamily="18" charset="0"/>
              </a:rPr>
              <a:t>Деревня, в которой мы провели лето, находилась на берегу реки, славившейся обилием рыбы.</a:t>
            </a:r>
          </a:p>
        </p:txBody>
      </p:sp>
    </p:spTree>
    <p:extLst>
      <p:ext uri="{BB962C8B-B14F-4D97-AF65-F5344CB8AC3E}">
        <p14:creationId xmlns:p14="http://schemas.microsoft.com/office/powerpoint/2010/main" val="274683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1000"/>
                                        <p:tgtEl>
                                          <p:spTgt spid="3">
                                            <p:txEl>
                                              <p:pRg st="3" end="3"/>
                                            </p:txEl>
                                          </p:spTgt>
                                        </p:tgtEl>
                                      </p:cBhvr>
                                    </p:animEffect>
                                    <p:anim calcmode="lin" valueType="num">
                                      <p:cBhvr>
                                        <p:cTn id="8"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5" end="5"/>
                                            </p:txEl>
                                          </p:spTgt>
                                        </p:tgtEl>
                                        <p:attrNameLst>
                                          <p:attrName>style.visibility</p:attrName>
                                        </p:attrNameLst>
                                      </p:cBhvr>
                                      <p:to>
                                        <p:strVal val="visible"/>
                                      </p:to>
                                    </p:set>
                                    <p:animEffect transition="in" filter="fade">
                                      <p:cBhvr>
                                        <p:cTn id="14" dur="1000"/>
                                        <p:tgtEl>
                                          <p:spTgt spid="3">
                                            <p:txEl>
                                              <p:pRg st="5" end="5"/>
                                            </p:txEl>
                                          </p:spTgt>
                                        </p:tgtEl>
                                      </p:cBhvr>
                                    </p:animEffect>
                                    <p:anim calcmode="lin" valueType="num">
                                      <p:cBhvr>
                                        <p:cTn id="15"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animEffect transition="in" filter="fade">
                                      <p:cBhvr>
                                        <p:cTn id="21" dur="1000"/>
                                        <p:tgtEl>
                                          <p:spTgt spid="3">
                                            <p:txEl>
                                              <p:pRg st="6" end="6"/>
                                            </p:txEl>
                                          </p:spTgt>
                                        </p:tgtEl>
                                      </p:cBhvr>
                                    </p:animEffect>
                                    <p:anim calcmode="lin" valueType="num">
                                      <p:cBhvr>
                                        <p:cTn id="22"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6" end="6"/>
                                            </p:txEl>
                                          </p:spTgt>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3">
                                            <p:txEl>
                                              <p:pRg st="7" end="7"/>
                                            </p:txEl>
                                          </p:spTgt>
                                        </p:tgtEl>
                                        <p:attrNameLst>
                                          <p:attrName>style.visibility</p:attrName>
                                        </p:attrNameLst>
                                      </p:cBhvr>
                                      <p:to>
                                        <p:strVal val="visible"/>
                                      </p:to>
                                    </p:set>
                                    <p:animEffect transition="in" filter="fade">
                                      <p:cBhvr>
                                        <p:cTn id="26" dur="1000"/>
                                        <p:tgtEl>
                                          <p:spTgt spid="3">
                                            <p:txEl>
                                              <p:pRg st="7" end="7"/>
                                            </p:txEl>
                                          </p:spTgt>
                                        </p:tgtEl>
                                      </p:cBhvr>
                                    </p:animEffect>
                                    <p:anim calcmode="lin" valueType="num">
                                      <p:cBhvr>
                                        <p:cTn id="2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Прямоугольник 1"/>
          <p:cNvSpPr>
            <a:spLocks noChangeArrowheads="1"/>
          </p:cNvSpPr>
          <p:nvPr/>
        </p:nvSpPr>
        <p:spPr bwMode="auto">
          <a:xfrm>
            <a:off x="899592" y="1184276"/>
            <a:ext cx="7345362" cy="3970318"/>
          </a:xfrm>
          <a:prstGeom prst="rect">
            <a:avLst/>
          </a:prstGeom>
          <a:noFill/>
          <a:ln w="9525">
            <a:noFill/>
            <a:miter lim="800000"/>
            <a:headEnd/>
            <a:tailEnd/>
          </a:ln>
        </p:spPr>
        <p:txBody>
          <a:bodyPr>
            <a:spAutoFit/>
          </a:bodyPr>
          <a:lstStyle/>
          <a:p>
            <a:pPr algn="ctr"/>
            <a:r>
              <a:rPr lang="ru-RU" sz="2800" dirty="0">
                <a:latin typeface="Times New Roman" pitchFamily="18" charset="0"/>
                <a:cs typeface="Times New Roman" pitchFamily="18" charset="0"/>
              </a:rPr>
              <a:t>    </a:t>
            </a:r>
            <a:r>
              <a:rPr lang="ru-RU" sz="2800" dirty="0" smtClean="0">
                <a:latin typeface="Times New Roman" pitchFamily="18" charset="0"/>
                <a:cs typeface="Times New Roman" pitchFamily="18" charset="0"/>
              </a:rPr>
              <a:t>Эпиграф к уроку.</a:t>
            </a:r>
          </a:p>
          <a:p>
            <a:pPr algn="just"/>
            <a:endParaRPr lang="ru-RU" sz="2800" dirty="0" smtClean="0">
              <a:latin typeface="Times New Roman" pitchFamily="18" charset="0"/>
              <a:cs typeface="Times New Roman" pitchFamily="18" charset="0"/>
            </a:endParaRPr>
          </a:p>
          <a:p>
            <a:pPr algn="just"/>
            <a:r>
              <a:rPr lang="ru-RU" sz="2800" dirty="0" smtClean="0">
                <a:latin typeface="Times New Roman" pitchFamily="18" charset="0"/>
                <a:cs typeface="Times New Roman" pitchFamily="18" charset="0"/>
              </a:rPr>
              <a:t>   Берите </a:t>
            </a:r>
            <a:r>
              <a:rPr lang="ru-RU" sz="2800" dirty="0">
                <a:latin typeface="Times New Roman" pitchFamily="18" charset="0"/>
                <a:cs typeface="Times New Roman" pitchFamily="18" charset="0"/>
              </a:rPr>
              <a:t>полной пригоршней драгоценные кристаллы мудрости, но при этом не забывайте главнейшего – мудрые мысли необходимо не только читать и выписывать, но и претворять их в жизнь практическими делами.   </a:t>
            </a:r>
            <a:endParaRPr lang="ru-RU" sz="2800" dirty="0" smtClean="0">
              <a:latin typeface="Times New Roman" pitchFamily="18" charset="0"/>
              <a:cs typeface="Times New Roman" pitchFamily="18" charset="0"/>
            </a:endParaRPr>
          </a:p>
          <a:p>
            <a:pPr algn="r"/>
            <a:r>
              <a:rPr lang="ru-RU" sz="2800" dirty="0" smtClean="0">
                <a:latin typeface="Times New Roman" pitchFamily="18" charset="0"/>
                <a:cs typeface="Times New Roman" pitchFamily="18" charset="0"/>
              </a:rPr>
              <a:t> </a:t>
            </a:r>
            <a:r>
              <a:rPr lang="ru-RU" sz="2800" i="1" dirty="0">
                <a:latin typeface="Times New Roman" pitchFamily="18" charset="0"/>
                <a:cs typeface="Times New Roman" pitchFamily="18" charset="0"/>
              </a:rPr>
              <a:t>Афоризм</a:t>
            </a:r>
            <a:r>
              <a:rPr lang="ru-RU" sz="2800" dirty="0">
                <a:latin typeface="Times New Roman" pitchFamily="18" charset="0"/>
                <a:cs typeface="Times New Roman" pitchFamily="18" charset="0"/>
              </a:rPr>
              <a:t>. </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99592" y="1196752"/>
            <a:ext cx="7488832" cy="4678204"/>
          </a:xfrm>
          <a:prstGeom prst="rect">
            <a:avLst/>
          </a:prstGeom>
        </p:spPr>
        <p:txBody>
          <a:bodyPr wrap="square">
            <a:spAutoFit/>
          </a:bodyPr>
          <a:lstStyle/>
          <a:p>
            <a:pPr algn="just"/>
            <a:r>
              <a:rPr lang="ru-RU" b="1" i="1" dirty="0"/>
              <a:t> </a:t>
            </a:r>
            <a:r>
              <a:rPr lang="ru-RU" sz="2000" b="1" i="1" dirty="0" smtClean="0">
                <a:latin typeface="Times New Roman" pitchFamily="18" charset="0"/>
                <a:cs typeface="Times New Roman" pitchFamily="18" charset="0"/>
              </a:rPr>
              <a:t>2) Замена </a:t>
            </a:r>
            <a:r>
              <a:rPr lang="ru-RU" sz="2000" b="1" i="1" dirty="0">
                <a:latin typeface="Times New Roman" pitchFamily="18" charset="0"/>
                <a:cs typeface="Times New Roman" pitchFamily="18" charset="0"/>
              </a:rPr>
              <a:t>одного из придаточных определительных причастным оборотом</a:t>
            </a:r>
            <a:r>
              <a:rPr lang="ru-RU" sz="2000" b="1" i="1" dirty="0" smtClean="0">
                <a:latin typeface="Times New Roman" pitchFamily="18" charset="0"/>
                <a:cs typeface="Times New Roman" pitchFamily="18" charset="0"/>
              </a:rPr>
              <a:t>.</a:t>
            </a:r>
            <a:endParaRPr lang="ru-RU" sz="2000" b="1" dirty="0">
              <a:latin typeface="Times New Roman" pitchFamily="18" charset="0"/>
              <a:cs typeface="Times New Roman" pitchFamily="18" charset="0"/>
            </a:endParaRPr>
          </a:p>
          <a:p>
            <a:pPr algn="just"/>
            <a:r>
              <a:rPr lang="ru-RU" sz="2000" b="1" dirty="0">
                <a:latin typeface="Times New Roman" pitchFamily="18" charset="0"/>
                <a:cs typeface="Times New Roman" pitchFamily="18" charset="0"/>
              </a:rPr>
              <a:t>   Определительное придаточное предложение не может быть однородным с причастным оборотом. </a:t>
            </a:r>
          </a:p>
          <a:p>
            <a:pPr algn="just"/>
            <a:r>
              <a:rPr lang="ru-RU" sz="2000" b="1" dirty="0">
                <a:latin typeface="Times New Roman" pitchFamily="18" charset="0"/>
                <a:cs typeface="Times New Roman" pitchFamily="18" charset="0"/>
              </a:rPr>
              <a:t> </a:t>
            </a:r>
          </a:p>
          <a:p>
            <a:pPr algn="just"/>
            <a:r>
              <a:rPr lang="ru-RU" sz="2000" b="1" dirty="0">
                <a:latin typeface="Times New Roman" pitchFamily="18" charset="0"/>
                <a:cs typeface="Times New Roman" pitchFamily="18" charset="0"/>
              </a:rPr>
              <a:t>Неправильно: Вечером мы были на туристической базе, которая стояла на берегу моря и занимавшей почти полпарка.</a:t>
            </a:r>
          </a:p>
          <a:p>
            <a:pPr algn="just"/>
            <a:r>
              <a:rPr lang="ru-RU" sz="2000" b="1" dirty="0">
                <a:latin typeface="Times New Roman" pitchFamily="18" charset="0"/>
                <a:cs typeface="Times New Roman" pitchFamily="18" charset="0"/>
              </a:rPr>
              <a:t> </a:t>
            </a:r>
          </a:p>
          <a:p>
            <a:pPr algn="just"/>
            <a:r>
              <a:rPr lang="ru-RU" sz="2000" b="1" dirty="0">
                <a:latin typeface="Times New Roman" pitchFamily="18" charset="0"/>
                <a:cs typeface="Times New Roman" pitchFamily="18" charset="0"/>
              </a:rPr>
              <a:t>Правильно: Вечером мы были на туристической базе, которая стояла на берегу моря и занимала почти полпарка</a:t>
            </a:r>
            <a:r>
              <a:rPr lang="ru-RU" sz="2000" b="1" dirty="0" smtClean="0">
                <a:latin typeface="Times New Roman" pitchFamily="18" charset="0"/>
                <a:cs typeface="Times New Roman" pitchFamily="18" charset="0"/>
              </a:rPr>
              <a:t>.</a:t>
            </a:r>
          </a:p>
          <a:p>
            <a:pPr algn="just"/>
            <a:endParaRPr lang="ru-RU" sz="2000" b="1" dirty="0">
              <a:latin typeface="Times New Roman" pitchFamily="18" charset="0"/>
              <a:cs typeface="Times New Roman" pitchFamily="18" charset="0"/>
            </a:endParaRPr>
          </a:p>
          <a:p>
            <a:pPr algn="just"/>
            <a:r>
              <a:rPr lang="ru-RU" sz="2000" b="1" dirty="0">
                <a:latin typeface="Times New Roman" pitchFamily="18" charset="0"/>
                <a:cs typeface="Times New Roman" pitchFamily="18" charset="0"/>
              </a:rPr>
              <a:t>или</a:t>
            </a:r>
          </a:p>
          <a:p>
            <a:pPr algn="just"/>
            <a:r>
              <a:rPr lang="ru-RU" sz="2000" b="1" dirty="0">
                <a:latin typeface="Times New Roman" pitchFamily="18" charset="0"/>
                <a:cs typeface="Times New Roman" pitchFamily="18" charset="0"/>
              </a:rPr>
              <a:t>Вечером мы были на туристической базе, стоявшей на берегу моря и занимавшей почти полпарка.</a:t>
            </a:r>
          </a:p>
          <a:p>
            <a:r>
              <a:rPr lang="ru-RU" dirty="0"/>
              <a:t> </a:t>
            </a:r>
            <a:endParaRPr lang="ru-RU" dirty="0"/>
          </a:p>
        </p:txBody>
      </p:sp>
    </p:spTree>
    <p:extLst>
      <p:ext uri="{BB962C8B-B14F-4D97-AF65-F5344CB8AC3E}">
        <p14:creationId xmlns:p14="http://schemas.microsoft.com/office/powerpoint/2010/main" val="2339106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animEffect transition="in" filter="fade">
                                      <p:cBhvr>
                                        <p:cTn id="7" dur="1000"/>
                                        <p:tgtEl>
                                          <p:spTgt spid="2">
                                            <p:txEl>
                                              <p:pRg st="3" end="3"/>
                                            </p:txEl>
                                          </p:spTgt>
                                        </p:tgtEl>
                                      </p:cBhvr>
                                    </p:animEffect>
                                    <p:anim calcmode="lin" valueType="num">
                                      <p:cBhvr>
                                        <p:cTn id="8"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5" end="5"/>
                                            </p:txEl>
                                          </p:spTgt>
                                        </p:tgtEl>
                                        <p:attrNameLst>
                                          <p:attrName>style.visibility</p:attrName>
                                        </p:attrNameLst>
                                      </p:cBhvr>
                                      <p:to>
                                        <p:strVal val="visible"/>
                                      </p:to>
                                    </p:set>
                                    <p:animEffect transition="in" filter="fade">
                                      <p:cBhvr>
                                        <p:cTn id="14" dur="1000"/>
                                        <p:tgtEl>
                                          <p:spTgt spid="2">
                                            <p:txEl>
                                              <p:pRg st="5" end="5"/>
                                            </p:txEl>
                                          </p:spTgt>
                                        </p:tgtEl>
                                      </p:cBhvr>
                                    </p:animEffect>
                                    <p:anim calcmode="lin" valueType="num">
                                      <p:cBhvr>
                                        <p:cTn id="15" dur="10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
                                            <p:txEl>
                                              <p:pRg st="7" end="7"/>
                                            </p:txEl>
                                          </p:spTgt>
                                        </p:tgtEl>
                                        <p:attrNameLst>
                                          <p:attrName>style.visibility</p:attrName>
                                        </p:attrNameLst>
                                      </p:cBhvr>
                                      <p:to>
                                        <p:strVal val="visible"/>
                                      </p:to>
                                    </p:set>
                                    <p:animEffect transition="in" filter="fade">
                                      <p:cBhvr>
                                        <p:cTn id="21" dur="1000"/>
                                        <p:tgtEl>
                                          <p:spTgt spid="2">
                                            <p:txEl>
                                              <p:pRg st="7" end="7"/>
                                            </p:txEl>
                                          </p:spTgt>
                                        </p:tgtEl>
                                      </p:cBhvr>
                                    </p:animEffect>
                                    <p:anim calcmode="lin" valueType="num">
                                      <p:cBhvr>
                                        <p:cTn id="22" dur="1000" fill="hold"/>
                                        <p:tgtEl>
                                          <p:spTgt spid="2">
                                            <p:txEl>
                                              <p:pRg st="7" end="7"/>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7" end="7"/>
                                            </p:txEl>
                                          </p:spTgt>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2">
                                            <p:txEl>
                                              <p:pRg st="8" end="8"/>
                                            </p:txEl>
                                          </p:spTgt>
                                        </p:tgtEl>
                                        <p:attrNameLst>
                                          <p:attrName>style.visibility</p:attrName>
                                        </p:attrNameLst>
                                      </p:cBhvr>
                                      <p:to>
                                        <p:strVal val="visible"/>
                                      </p:to>
                                    </p:set>
                                    <p:animEffect transition="in" filter="fade">
                                      <p:cBhvr>
                                        <p:cTn id="26" dur="1000"/>
                                        <p:tgtEl>
                                          <p:spTgt spid="2">
                                            <p:txEl>
                                              <p:pRg st="8" end="8"/>
                                            </p:txEl>
                                          </p:spTgt>
                                        </p:tgtEl>
                                      </p:cBhvr>
                                    </p:animEffect>
                                    <p:anim calcmode="lin" valueType="num">
                                      <p:cBhvr>
                                        <p:cTn id="27" dur="1000" fill="hold"/>
                                        <p:tgtEl>
                                          <p:spTgt spid="2">
                                            <p:txEl>
                                              <p:pRg st="8" end="8"/>
                                            </p:txEl>
                                          </p:spTgt>
                                        </p:tgtEl>
                                        <p:attrNameLst>
                                          <p:attrName>ppt_x</p:attrName>
                                        </p:attrNameLst>
                                      </p:cBhvr>
                                      <p:tavLst>
                                        <p:tav tm="0">
                                          <p:val>
                                            <p:strVal val="#ppt_x"/>
                                          </p:val>
                                        </p:tav>
                                        <p:tav tm="100000">
                                          <p:val>
                                            <p:strVal val="#ppt_x"/>
                                          </p:val>
                                        </p:tav>
                                      </p:tavLst>
                                    </p:anim>
                                    <p:anim calcmode="lin" valueType="num">
                                      <p:cBhvr>
                                        <p:cTn id="28" dur="1000" fill="hold"/>
                                        <p:tgtEl>
                                          <p:spTgt spid="2">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123728" y="1052736"/>
            <a:ext cx="4572000" cy="2246769"/>
          </a:xfrm>
          <a:prstGeom prst="rect">
            <a:avLst/>
          </a:prstGeom>
        </p:spPr>
        <p:txBody>
          <a:bodyPr>
            <a:spAutoFit/>
          </a:bodyPr>
          <a:lstStyle/>
          <a:p>
            <a:r>
              <a:rPr lang="ru-RU" sz="2000" b="1" dirty="0">
                <a:latin typeface="Times New Roman" pitchFamily="18" charset="0"/>
                <a:cs typeface="Times New Roman" pitchFamily="18" charset="0"/>
              </a:rPr>
              <a:t>Вот пес без хвоста,</a:t>
            </a:r>
          </a:p>
          <a:p>
            <a:r>
              <a:rPr lang="ru-RU" sz="2000" b="1" dirty="0">
                <a:latin typeface="Times New Roman" pitchFamily="18" charset="0"/>
                <a:cs typeface="Times New Roman" pitchFamily="18" charset="0"/>
              </a:rPr>
              <a:t>Который за шиворот треплет кота,</a:t>
            </a:r>
          </a:p>
          <a:p>
            <a:r>
              <a:rPr lang="ru-RU" sz="2000" b="1" dirty="0">
                <a:latin typeface="Times New Roman" pitchFamily="18" charset="0"/>
                <a:cs typeface="Times New Roman" pitchFamily="18" charset="0"/>
              </a:rPr>
              <a:t>Который пугает и ловит синицу,</a:t>
            </a:r>
          </a:p>
          <a:p>
            <a:r>
              <a:rPr lang="ru-RU" sz="2000" b="1" dirty="0">
                <a:latin typeface="Times New Roman" pitchFamily="18" charset="0"/>
                <a:cs typeface="Times New Roman" pitchFamily="18" charset="0"/>
              </a:rPr>
              <a:t>Которая ловко ворует пшеницу,</a:t>
            </a:r>
          </a:p>
          <a:p>
            <a:r>
              <a:rPr lang="ru-RU" sz="2000" b="1" dirty="0">
                <a:latin typeface="Times New Roman" pitchFamily="18" charset="0"/>
                <a:cs typeface="Times New Roman" pitchFamily="18" charset="0"/>
              </a:rPr>
              <a:t>Которая в темном чулане хранится</a:t>
            </a:r>
          </a:p>
          <a:p>
            <a:r>
              <a:rPr lang="ru-RU" sz="2000" b="1" dirty="0">
                <a:latin typeface="Times New Roman" pitchFamily="18" charset="0"/>
                <a:cs typeface="Times New Roman" pitchFamily="18" charset="0"/>
              </a:rPr>
              <a:t>В доме, который построил Джек</a:t>
            </a:r>
            <a:r>
              <a:rPr lang="ru-RU" sz="2000" b="1" dirty="0" smtClean="0">
                <a:latin typeface="Times New Roman" pitchFamily="18" charset="0"/>
                <a:cs typeface="Times New Roman" pitchFamily="18" charset="0"/>
              </a:rPr>
              <a:t>.</a:t>
            </a:r>
          </a:p>
          <a:p>
            <a:pPr algn="r"/>
            <a:r>
              <a:rPr lang="ru-RU" sz="2000" b="1" dirty="0" err="1" smtClean="0">
                <a:latin typeface="Times New Roman" pitchFamily="18" charset="0"/>
                <a:cs typeface="Times New Roman" pitchFamily="18" charset="0"/>
              </a:rPr>
              <a:t>С.Я.Маршак</a:t>
            </a:r>
            <a:endParaRPr lang="ru-RU" sz="2000" b="1" dirty="0">
              <a:latin typeface="Times New Roman" pitchFamily="18" charset="0"/>
              <a:cs typeface="Times New Roman" pitchFamily="18" charset="0"/>
            </a:endParaRPr>
          </a:p>
        </p:txBody>
      </p:sp>
      <p:sp>
        <p:nvSpPr>
          <p:cNvPr id="3" name="Прямоугольник 2"/>
          <p:cNvSpPr/>
          <p:nvPr/>
        </p:nvSpPr>
        <p:spPr>
          <a:xfrm>
            <a:off x="683568" y="3985094"/>
            <a:ext cx="8136904" cy="1015663"/>
          </a:xfrm>
          <a:prstGeom prst="rect">
            <a:avLst/>
          </a:prstGeom>
        </p:spPr>
        <p:txBody>
          <a:bodyPr wrap="square">
            <a:spAutoFit/>
          </a:bodyPr>
          <a:lstStyle/>
          <a:p>
            <a:r>
              <a:rPr lang="ru-RU" sz="2000" dirty="0">
                <a:latin typeface="Times New Roman" pitchFamily="18" charset="0"/>
                <a:cs typeface="Times New Roman" pitchFamily="18" charset="0"/>
              </a:rPr>
              <a:t>Повтор выступает как средство комического. </a:t>
            </a:r>
            <a:endParaRPr lang="ru-RU" sz="2000" dirty="0" smtClean="0">
              <a:latin typeface="Times New Roman" pitchFamily="18" charset="0"/>
              <a:cs typeface="Times New Roman" pitchFamily="18" charset="0"/>
            </a:endParaRPr>
          </a:p>
          <a:p>
            <a:endParaRPr lang="ru-RU" sz="2000" dirty="0">
              <a:latin typeface="Times New Roman" pitchFamily="18" charset="0"/>
              <a:cs typeface="Times New Roman" pitchFamily="18" charset="0"/>
            </a:endParaRPr>
          </a:p>
          <a:p>
            <a:r>
              <a:rPr lang="ru-RU" sz="2000" dirty="0" smtClean="0">
                <a:latin typeface="Times New Roman" pitchFamily="18" charset="0"/>
                <a:cs typeface="Times New Roman" pitchFamily="18" charset="0"/>
              </a:rPr>
              <a:t>Стилистическая </a:t>
            </a:r>
            <a:r>
              <a:rPr lang="ru-RU" sz="2000" dirty="0">
                <a:latin typeface="Times New Roman" pitchFamily="18" charset="0"/>
                <a:cs typeface="Times New Roman" pitchFamily="18" charset="0"/>
              </a:rPr>
              <a:t>ошибка превращается в стилистический </a:t>
            </a:r>
            <a:r>
              <a:rPr lang="ru-RU" sz="2000" dirty="0" smtClean="0">
                <a:latin typeface="Times New Roman" pitchFamily="18" charset="0"/>
                <a:cs typeface="Times New Roman" pitchFamily="18" charset="0"/>
              </a:rPr>
              <a:t>прием.</a:t>
            </a:r>
            <a:endParaRPr lang="ru-RU" sz="2000" dirty="0">
              <a:latin typeface="Times New Roman" pitchFamily="18" charset="0"/>
              <a:cs typeface="Times New Roman" pitchFamily="18" charset="0"/>
            </a:endParaRPr>
          </a:p>
        </p:txBody>
      </p:sp>
    </p:spTree>
    <p:extLst>
      <p:ext uri="{BB962C8B-B14F-4D97-AF65-F5344CB8AC3E}">
        <p14:creationId xmlns:p14="http://schemas.microsoft.com/office/powerpoint/2010/main" val="2339106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1000"/>
                                        <p:tgtEl>
                                          <p:spTgt spid="3">
                                            <p:txEl>
                                              <p:pRg st="2" end="2"/>
                                            </p:txEl>
                                          </p:spTgt>
                                        </p:tgtEl>
                                      </p:cBhvr>
                                    </p:animEffect>
                                    <p:anim calcmode="lin" valueType="num">
                                      <p:cBhvr>
                                        <p:cTn id="1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12618" y="1813814"/>
            <a:ext cx="8019822" cy="3046988"/>
          </a:xfrm>
          <a:prstGeom prst="rect">
            <a:avLst/>
          </a:prstGeom>
        </p:spPr>
        <p:txBody>
          <a:bodyPr wrap="square">
            <a:spAutoFit/>
          </a:bodyPr>
          <a:lstStyle/>
          <a:p>
            <a:pPr algn="just"/>
            <a:r>
              <a:rPr lang="ru-RU" sz="2400" b="1" dirty="0" smtClean="0">
                <a:latin typeface="Times New Roman" pitchFamily="18" charset="0"/>
                <a:cs typeface="Times New Roman" pitchFamily="18" charset="0"/>
              </a:rPr>
              <a:t> </a:t>
            </a:r>
            <a:r>
              <a:rPr lang="ru-RU" sz="2400" b="1" dirty="0">
                <a:latin typeface="Times New Roman" pitchFamily="18" charset="0"/>
                <a:cs typeface="Times New Roman" pitchFamily="18" charset="0"/>
              </a:rPr>
              <a:t>Какие основные виды СПП с двумя или несколькими придаточными вы знаете?</a:t>
            </a:r>
          </a:p>
          <a:p>
            <a:pPr algn="just"/>
            <a:r>
              <a:rPr lang="ru-RU" sz="2400" b="1" dirty="0">
                <a:latin typeface="Times New Roman" pitchFamily="18" charset="0"/>
                <a:cs typeface="Times New Roman" pitchFamily="18" charset="0"/>
              </a:rPr>
              <a:t> </a:t>
            </a:r>
          </a:p>
          <a:p>
            <a:pPr algn="just"/>
            <a:r>
              <a:rPr lang="ru-RU" sz="2400" b="1" dirty="0" smtClean="0">
                <a:latin typeface="Times New Roman" pitchFamily="18" charset="0"/>
                <a:cs typeface="Times New Roman" pitchFamily="18" charset="0"/>
              </a:rPr>
              <a:t> </a:t>
            </a:r>
            <a:r>
              <a:rPr lang="ru-RU" sz="2400" b="1" dirty="0">
                <a:latin typeface="Times New Roman" pitchFamily="18" charset="0"/>
                <a:cs typeface="Times New Roman" pitchFamily="18" charset="0"/>
              </a:rPr>
              <a:t>В чём различие между однородным и параллельным подчинением</a:t>
            </a:r>
            <a:r>
              <a:rPr lang="ru-RU" sz="2400" b="1" dirty="0" smtClean="0">
                <a:latin typeface="Times New Roman" pitchFamily="18" charset="0"/>
                <a:cs typeface="Times New Roman" pitchFamily="18" charset="0"/>
              </a:rPr>
              <a:t>?</a:t>
            </a:r>
          </a:p>
          <a:p>
            <a:pPr algn="just"/>
            <a:endParaRPr lang="ru-RU" sz="2400" b="1" dirty="0">
              <a:latin typeface="Times New Roman" pitchFamily="18" charset="0"/>
              <a:cs typeface="Times New Roman" pitchFamily="18" charset="0"/>
            </a:endParaRPr>
          </a:p>
          <a:p>
            <a:pPr algn="just"/>
            <a:r>
              <a:rPr lang="ru-RU" sz="2400" b="1" dirty="0" smtClean="0">
                <a:latin typeface="Times New Roman" pitchFamily="18" charset="0"/>
                <a:cs typeface="Times New Roman" pitchFamily="18" charset="0"/>
              </a:rPr>
              <a:t>Могут ли быть сочинительные союзы в СПП с однородным подчинением придаточных?</a:t>
            </a:r>
            <a:endParaRPr lang="ru-RU" sz="2400" b="1" dirty="0">
              <a:latin typeface="Times New Roman" pitchFamily="18" charset="0"/>
              <a:cs typeface="Times New Roman" pitchFamily="18" charset="0"/>
            </a:endParaRPr>
          </a:p>
        </p:txBody>
      </p:sp>
    </p:spTree>
    <p:extLst>
      <p:ext uri="{BB962C8B-B14F-4D97-AF65-F5344CB8AC3E}">
        <p14:creationId xmlns:p14="http://schemas.microsoft.com/office/powerpoint/2010/main" val="2339106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2" end="2"/>
                                            </p:txEl>
                                          </p:spTgt>
                                        </p:tgtEl>
                                        <p:attrNameLst>
                                          <p:attrName>style.visibility</p:attrName>
                                        </p:attrNameLst>
                                      </p:cBhvr>
                                      <p:to>
                                        <p:strVal val="visible"/>
                                      </p:to>
                                    </p:set>
                                    <p:animEffect transition="in" filter="fade">
                                      <p:cBhvr>
                                        <p:cTn id="14" dur="1000"/>
                                        <p:tgtEl>
                                          <p:spTgt spid="2">
                                            <p:txEl>
                                              <p:pRg st="2" end="2"/>
                                            </p:txEl>
                                          </p:spTgt>
                                        </p:tgtEl>
                                      </p:cBhvr>
                                    </p:animEffect>
                                    <p:anim calcmode="lin" valueType="num">
                                      <p:cBhvr>
                                        <p:cTn id="15"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
                                            <p:txEl>
                                              <p:pRg st="4" end="4"/>
                                            </p:txEl>
                                          </p:spTgt>
                                        </p:tgtEl>
                                        <p:attrNameLst>
                                          <p:attrName>style.visibility</p:attrName>
                                        </p:attrNameLst>
                                      </p:cBhvr>
                                      <p:to>
                                        <p:strVal val="visible"/>
                                      </p:to>
                                    </p:set>
                                    <p:animEffect transition="in" filter="fade">
                                      <p:cBhvr>
                                        <p:cTn id="21" dur="1000"/>
                                        <p:tgtEl>
                                          <p:spTgt spid="2">
                                            <p:txEl>
                                              <p:pRg st="4" end="4"/>
                                            </p:txEl>
                                          </p:spTgt>
                                        </p:tgtEl>
                                      </p:cBhvr>
                                    </p:animEffect>
                                    <p:anim calcmode="lin" valueType="num">
                                      <p:cBhvr>
                                        <p:cTn id="22"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27584" y="1628800"/>
            <a:ext cx="7416824" cy="1323439"/>
          </a:xfrm>
          <a:prstGeom prst="rect">
            <a:avLst/>
          </a:prstGeom>
        </p:spPr>
        <p:txBody>
          <a:bodyPr wrap="square">
            <a:spAutoFit/>
          </a:bodyPr>
          <a:lstStyle/>
          <a:p>
            <a:r>
              <a:rPr lang="ru-RU" sz="2000" b="1" dirty="0">
                <a:latin typeface="Times New Roman" pitchFamily="18" charset="0"/>
                <a:cs typeface="Times New Roman" pitchFamily="18" charset="0"/>
              </a:rPr>
              <a:t>Домашнее задание</a:t>
            </a:r>
            <a:r>
              <a:rPr lang="ru-RU" sz="2000" dirty="0">
                <a:latin typeface="Times New Roman" pitchFamily="18" charset="0"/>
                <a:cs typeface="Times New Roman" pitchFamily="18" charset="0"/>
              </a:rPr>
              <a:t>. </a:t>
            </a:r>
            <a:endParaRPr lang="ru-RU" sz="2000" dirty="0" smtClean="0">
              <a:latin typeface="Times New Roman" pitchFamily="18" charset="0"/>
              <a:cs typeface="Times New Roman" pitchFamily="18" charset="0"/>
            </a:endParaRPr>
          </a:p>
          <a:p>
            <a:pPr algn="just"/>
            <a:r>
              <a:rPr lang="ru-RU" sz="2000" dirty="0" smtClean="0">
                <a:latin typeface="Times New Roman" pitchFamily="18" charset="0"/>
                <a:cs typeface="Times New Roman" pitchFamily="18" charset="0"/>
              </a:rPr>
              <a:t>Выписать </a:t>
            </a:r>
            <a:r>
              <a:rPr lang="ru-RU" sz="2000" dirty="0">
                <a:latin typeface="Times New Roman" pitchFamily="18" charset="0"/>
                <a:cs typeface="Times New Roman" pitchFamily="18" charset="0"/>
              </a:rPr>
              <a:t>из художественных произведений примеры с разными видами связи придаточных к главному. Выполнить тестовые задания В6 (</a:t>
            </a:r>
            <a:r>
              <a:rPr lang="ru-RU" sz="2000" dirty="0" smtClean="0">
                <a:latin typeface="Times New Roman" pitchFamily="18" charset="0"/>
                <a:cs typeface="Times New Roman" pitchFamily="18" charset="0"/>
              </a:rPr>
              <a:t>варианты 10-20</a:t>
            </a:r>
            <a:r>
              <a:rPr lang="ru-RU" sz="2000" dirty="0">
                <a:latin typeface="Times New Roman" pitchFamily="18" charset="0"/>
                <a:cs typeface="Times New Roman" pitchFamily="18" charset="0"/>
              </a:rPr>
              <a:t>).</a:t>
            </a:r>
          </a:p>
        </p:txBody>
      </p:sp>
    </p:spTree>
    <p:extLst>
      <p:ext uri="{BB962C8B-B14F-4D97-AF65-F5344CB8AC3E}">
        <p14:creationId xmlns:p14="http://schemas.microsoft.com/office/powerpoint/2010/main" val="233910692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Прямоугольник 1"/>
          <p:cNvSpPr>
            <a:spLocks noChangeArrowheads="1"/>
          </p:cNvSpPr>
          <p:nvPr/>
        </p:nvSpPr>
        <p:spPr bwMode="auto">
          <a:xfrm>
            <a:off x="539750" y="1412875"/>
            <a:ext cx="8015288" cy="4832092"/>
          </a:xfrm>
          <a:prstGeom prst="rect">
            <a:avLst/>
          </a:prstGeom>
          <a:noFill/>
          <a:ln w="9525">
            <a:noFill/>
            <a:miter lim="800000"/>
            <a:headEnd/>
            <a:tailEnd/>
          </a:ln>
        </p:spPr>
        <p:txBody>
          <a:bodyPr>
            <a:spAutoFit/>
          </a:bodyPr>
          <a:lstStyle/>
          <a:p>
            <a:r>
              <a:rPr lang="ru-RU" sz="2800" i="1" dirty="0">
                <a:latin typeface="Times New Roman" pitchFamily="18" charset="0"/>
                <a:cs typeface="Times New Roman" pitchFamily="18" charset="0"/>
              </a:rPr>
              <a:t>Словарная работа. </a:t>
            </a:r>
          </a:p>
          <a:p>
            <a:endParaRPr lang="ru-RU" sz="2800" dirty="0">
              <a:latin typeface="Times New Roman" pitchFamily="18" charset="0"/>
              <a:cs typeface="Times New Roman" pitchFamily="18" charset="0"/>
            </a:endParaRPr>
          </a:p>
          <a:p>
            <a:pPr algn="just"/>
            <a:r>
              <a:rPr lang="ru-RU" sz="2800" dirty="0">
                <a:latin typeface="Times New Roman" pitchFamily="18" charset="0"/>
                <a:cs typeface="Times New Roman" pitchFamily="18" charset="0"/>
              </a:rPr>
              <a:t>Афоризм </a:t>
            </a:r>
            <a:r>
              <a:rPr lang="ru-RU" sz="2800" dirty="0" smtClean="0">
                <a:latin typeface="Times New Roman" pitchFamily="18" charset="0"/>
                <a:cs typeface="Times New Roman" pitchFamily="18" charset="0"/>
              </a:rPr>
              <a:t>(от греч. «афорисмос») </a:t>
            </a:r>
            <a:r>
              <a:rPr lang="ru-RU" sz="2800" dirty="0" smtClean="0">
                <a:latin typeface="Times New Roman" pitchFamily="18" charset="0"/>
                <a:cs typeface="Times New Roman" pitchFamily="18" charset="0"/>
              </a:rPr>
              <a:t>– </a:t>
            </a:r>
            <a:r>
              <a:rPr lang="ru-RU" sz="2800" dirty="0">
                <a:latin typeface="Times New Roman" pitchFamily="18" charset="0"/>
                <a:cs typeface="Times New Roman" pitchFamily="18" charset="0"/>
              </a:rPr>
              <a:t>это краткое выразительное изречение, содержащее </a:t>
            </a:r>
            <a:r>
              <a:rPr lang="ru-RU" sz="2800" dirty="0" err="1" smtClean="0">
                <a:latin typeface="Times New Roman" pitchFamily="18" charset="0"/>
                <a:cs typeface="Times New Roman" pitchFamily="18" charset="0"/>
              </a:rPr>
              <a:t>обобща-ющее</a:t>
            </a:r>
            <a:r>
              <a:rPr lang="ru-RU" sz="2800" dirty="0" smtClean="0">
                <a:latin typeface="Times New Roman" pitchFamily="18" charset="0"/>
                <a:cs typeface="Times New Roman" pitchFamily="18" charset="0"/>
              </a:rPr>
              <a:t> </a:t>
            </a:r>
            <a:r>
              <a:rPr lang="ru-RU" sz="2800" dirty="0">
                <a:latin typeface="Times New Roman" pitchFamily="18" charset="0"/>
                <a:cs typeface="Times New Roman" pitchFamily="18" charset="0"/>
              </a:rPr>
              <a:t>умозаключение.</a:t>
            </a:r>
          </a:p>
          <a:p>
            <a:pPr algn="just"/>
            <a:endParaRPr lang="ru-RU" sz="2800" dirty="0">
              <a:latin typeface="Times New Roman" pitchFamily="18" charset="0"/>
              <a:cs typeface="Times New Roman" pitchFamily="18" charset="0"/>
            </a:endParaRPr>
          </a:p>
          <a:p>
            <a:pPr algn="just"/>
            <a:r>
              <a:rPr lang="ru-RU" sz="2800" dirty="0">
                <a:latin typeface="Times New Roman" pitchFamily="18" charset="0"/>
                <a:cs typeface="Times New Roman" pitchFamily="18" charset="0"/>
              </a:rPr>
              <a:t>Притча – краткий иносказательный поучительный рассказ</a:t>
            </a:r>
          </a:p>
          <a:p>
            <a:pPr algn="just"/>
            <a:endParaRPr lang="ru-RU" sz="2800" dirty="0">
              <a:latin typeface="Times New Roman" pitchFamily="18" charset="0"/>
              <a:cs typeface="Times New Roman" pitchFamily="18" charset="0"/>
            </a:endParaRPr>
          </a:p>
          <a:p>
            <a:pPr algn="just"/>
            <a:r>
              <a:rPr lang="ru-RU" sz="2800" dirty="0">
                <a:latin typeface="Times New Roman" pitchFamily="18" charset="0"/>
                <a:cs typeface="Times New Roman" pitchFamily="18" charset="0"/>
              </a:rPr>
              <a:t>Паронимы – однокоренные слова, близкие по звучанию, но различные по значению.</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5361">
                                            <p:txEl>
                                              <p:pRg st="0" end="0"/>
                                            </p:txEl>
                                          </p:spTgt>
                                        </p:tgtEl>
                                        <p:attrNameLst>
                                          <p:attrName>style.visibility</p:attrName>
                                        </p:attrNameLst>
                                      </p:cBhvr>
                                      <p:to>
                                        <p:strVal val="visible"/>
                                      </p:to>
                                    </p:set>
                                    <p:animEffect transition="in" filter="fade">
                                      <p:cBhvr>
                                        <p:cTn id="7" dur="1000"/>
                                        <p:tgtEl>
                                          <p:spTgt spid="15361">
                                            <p:txEl>
                                              <p:pRg st="0" end="0"/>
                                            </p:txEl>
                                          </p:spTgt>
                                        </p:tgtEl>
                                      </p:cBhvr>
                                    </p:animEffect>
                                    <p:anim calcmode="lin" valueType="num">
                                      <p:cBhvr>
                                        <p:cTn id="8" dur="1000" fill="hold"/>
                                        <p:tgtEl>
                                          <p:spTgt spid="15361">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5361">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5361">
                                            <p:txEl>
                                              <p:pRg st="2" end="2"/>
                                            </p:txEl>
                                          </p:spTgt>
                                        </p:tgtEl>
                                        <p:attrNameLst>
                                          <p:attrName>style.visibility</p:attrName>
                                        </p:attrNameLst>
                                      </p:cBhvr>
                                      <p:to>
                                        <p:strVal val="visible"/>
                                      </p:to>
                                    </p:set>
                                    <p:animEffect transition="in" filter="fade">
                                      <p:cBhvr>
                                        <p:cTn id="12" dur="1000"/>
                                        <p:tgtEl>
                                          <p:spTgt spid="15361">
                                            <p:txEl>
                                              <p:pRg st="2" end="2"/>
                                            </p:txEl>
                                          </p:spTgt>
                                        </p:tgtEl>
                                      </p:cBhvr>
                                    </p:animEffect>
                                    <p:anim calcmode="lin" valueType="num">
                                      <p:cBhvr>
                                        <p:cTn id="13" dur="1000" fill="hold"/>
                                        <p:tgtEl>
                                          <p:spTgt spid="15361">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15361">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5361">
                                            <p:txEl>
                                              <p:pRg st="4" end="4"/>
                                            </p:txEl>
                                          </p:spTgt>
                                        </p:tgtEl>
                                        <p:attrNameLst>
                                          <p:attrName>style.visibility</p:attrName>
                                        </p:attrNameLst>
                                      </p:cBhvr>
                                      <p:to>
                                        <p:strVal val="visible"/>
                                      </p:to>
                                    </p:set>
                                    <p:animEffect transition="in" filter="fade">
                                      <p:cBhvr>
                                        <p:cTn id="19" dur="1000"/>
                                        <p:tgtEl>
                                          <p:spTgt spid="15361">
                                            <p:txEl>
                                              <p:pRg st="4" end="4"/>
                                            </p:txEl>
                                          </p:spTgt>
                                        </p:tgtEl>
                                      </p:cBhvr>
                                    </p:animEffect>
                                    <p:anim calcmode="lin" valueType="num">
                                      <p:cBhvr>
                                        <p:cTn id="20" dur="1000" fill="hold"/>
                                        <p:tgtEl>
                                          <p:spTgt spid="15361">
                                            <p:txEl>
                                              <p:pRg st="4" end="4"/>
                                            </p:txEl>
                                          </p:spTgt>
                                        </p:tgtEl>
                                        <p:attrNameLst>
                                          <p:attrName>ppt_x</p:attrName>
                                        </p:attrNameLst>
                                      </p:cBhvr>
                                      <p:tavLst>
                                        <p:tav tm="0">
                                          <p:val>
                                            <p:strVal val="#ppt_x"/>
                                          </p:val>
                                        </p:tav>
                                        <p:tav tm="100000">
                                          <p:val>
                                            <p:strVal val="#ppt_x"/>
                                          </p:val>
                                        </p:tav>
                                      </p:tavLst>
                                    </p:anim>
                                    <p:anim calcmode="lin" valueType="num">
                                      <p:cBhvr>
                                        <p:cTn id="21" dur="1000" fill="hold"/>
                                        <p:tgtEl>
                                          <p:spTgt spid="15361">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15361">
                                            <p:txEl>
                                              <p:pRg st="6" end="6"/>
                                            </p:txEl>
                                          </p:spTgt>
                                        </p:tgtEl>
                                        <p:attrNameLst>
                                          <p:attrName>style.visibility</p:attrName>
                                        </p:attrNameLst>
                                      </p:cBhvr>
                                      <p:to>
                                        <p:strVal val="visible"/>
                                      </p:to>
                                    </p:set>
                                    <p:animEffect transition="in" filter="fade">
                                      <p:cBhvr>
                                        <p:cTn id="26" dur="1000"/>
                                        <p:tgtEl>
                                          <p:spTgt spid="15361">
                                            <p:txEl>
                                              <p:pRg st="6" end="6"/>
                                            </p:txEl>
                                          </p:spTgt>
                                        </p:tgtEl>
                                      </p:cBhvr>
                                    </p:animEffect>
                                    <p:anim calcmode="lin" valueType="num">
                                      <p:cBhvr>
                                        <p:cTn id="27" dur="1000" fill="hold"/>
                                        <p:tgtEl>
                                          <p:spTgt spid="15361">
                                            <p:txEl>
                                              <p:pRg st="6" end="6"/>
                                            </p:txEl>
                                          </p:spTgt>
                                        </p:tgtEl>
                                        <p:attrNameLst>
                                          <p:attrName>ppt_x</p:attrName>
                                        </p:attrNameLst>
                                      </p:cBhvr>
                                      <p:tavLst>
                                        <p:tav tm="0">
                                          <p:val>
                                            <p:strVal val="#ppt_x"/>
                                          </p:val>
                                        </p:tav>
                                        <p:tav tm="100000">
                                          <p:val>
                                            <p:strVal val="#ppt_x"/>
                                          </p:val>
                                        </p:tav>
                                      </p:tavLst>
                                    </p:anim>
                                    <p:anim calcmode="lin" valueType="num">
                                      <p:cBhvr>
                                        <p:cTn id="28" dur="1000" fill="hold"/>
                                        <p:tgtEl>
                                          <p:spTgt spid="15361">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Прямоугольник 1"/>
          <p:cNvSpPr>
            <a:spLocks noChangeArrowheads="1"/>
          </p:cNvSpPr>
          <p:nvPr/>
        </p:nvSpPr>
        <p:spPr bwMode="auto">
          <a:xfrm>
            <a:off x="735013" y="981075"/>
            <a:ext cx="7724775" cy="5663089"/>
          </a:xfrm>
          <a:prstGeom prst="rect">
            <a:avLst/>
          </a:prstGeom>
          <a:noFill/>
          <a:ln w="9525">
            <a:noFill/>
            <a:miter lim="800000"/>
            <a:headEnd/>
            <a:tailEnd/>
          </a:ln>
        </p:spPr>
        <p:txBody>
          <a:bodyPr>
            <a:spAutoFit/>
          </a:bodyPr>
          <a:lstStyle/>
          <a:p>
            <a:pPr algn="ctr"/>
            <a:r>
              <a:rPr lang="ru-RU" b="1" i="1" dirty="0">
                <a:latin typeface="Constantia" pitchFamily="18" charset="0"/>
              </a:rPr>
              <a:t> </a:t>
            </a:r>
            <a:r>
              <a:rPr lang="ru-RU" sz="2400" b="1" i="1" dirty="0">
                <a:latin typeface="Times New Roman" pitchFamily="18" charset="0"/>
                <a:cs typeface="Times New Roman" pitchFamily="18" charset="0"/>
              </a:rPr>
              <a:t>Лексическая разминка</a:t>
            </a:r>
            <a:r>
              <a:rPr lang="ru-RU" sz="2400" b="1" dirty="0">
                <a:latin typeface="Times New Roman" pitchFamily="18" charset="0"/>
                <a:cs typeface="Times New Roman" pitchFamily="18" charset="0"/>
              </a:rPr>
              <a:t>.</a:t>
            </a:r>
          </a:p>
          <a:p>
            <a:endParaRPr lang="ru-RU" sz="1000" dirty="0" smtClean="0">
              <a:latin typeface="Times New Roman" pitchFamily="18" charset="0"/>
              <a:cs typeface="Times New Roman" pitchFamily="18" charset="0"/>
            </a:endParaRPr>
          </a:p>
          <a:p>
            <a:pPr algn="ctr"/>
            <a:r>
              <a:rPr lang="ru-RU" i="1" dirty="0">
                <a:latin typeface="Times New Roman" pitchFamily="18" charset="0"/>
                <a:cs typeface="Times New Roman" pitchFamily="18" charset="0"/>
              </a:rPr>
              <a:t>Укажите номера предложений с ошибками в употреблении паронимов.</a:t>
            </a:r>
          </a:p>
          <a:p>
            <a:endParaRPr lang="ru-RU" sz="800" dirty="0">
              <a:latin typeface="Times New Roman" pitchFamily="18" charset="0"/>
              <a:cs typeface="Times New Roman" pitchFamily="18" charset="0"/>
            </a:endParaRPr>
          </a:p>
          <a:p>
            <a:pPr algn="just"/>
            <a:r>
              <a:rPr lang="ru-RU" sz="2400" dirty="0">
                <a:latin typeface="Times New Roman" pitchFamily="18" charset="0"/>
                <a:cs typeface="Times New Roman" pitchFamily="18" charset="0"/>
              </a:rPr>
              <a:t>1) ЖИЗНЕННАЯ мудрость передается из уст в уста, от бабушек внукам, с каждым прожитым веком становясь все более ценной.</a:t>
            </a:r>
          </a:p>
          <a:p>
            <a:pPr algn="just"/>
            <a:r>
              <a:rPr lang="ru-RU" sz="2400" dirty="0">
                <a:latin typeface="Times New Roman" pitchFamily="18" charset="0"/>
                <a:cs typeface="Times New Roman" pitchFamily="18" charset="0"/>
              </a:rPr>
              <a:t>2) Есть ВЕЧНЫЕ человеческие ценности, среди них – стремление к равенству и справедливости.</a:t>
            </a:r>
          </a:p>
          <a:p>
            <a:pPr algn="just"/>
            <a:r>
              <a:rPr lang="ru-RU" sz="2400" dirty="0">
                <a:latin typeface="Times New Roman" pitchFamily="18" charset="0"/>
                <a:cs typeface="Times New Roman" pitchFamily="18" charset="0"/>
              </a:rPr>
              <a:t>3) Каждый человек должен оставить ДОБРОТНУЮ память о себе.</a:t>
            </a:r>
          </a:p>
          <a:p>
            <a:pPr algn="just"/>
            <a:r>
              <a:rPr lang="ru-RU" sz="2400" dirty="0">
                <a:latin typeface="Times New Roman" pitchFamily="18" charset="0"/>
                <a:cs typeface="Times New Roman" pitchFamily="18" charset="0"/>
              </a:rPr>
              <a:t>4) Важное значение для дальнейшей жизни имеют ПРАКТИЧЕСКИЕ навыки, приобретённые в раннем детстве.</a:t>
            </a:r>
          </a:p>
          <a:p>
            <a:pPr algn="just"/>
            <a:r>
              <a:rPr lang="ru-RU" sz="2400" dirty="0">
                <a:latin typeface="Times New Roman" pitchFamily="18" charset="0"/>
                <a:cs typeface="Times New Roman" pitchFamily="18" charset="0"/>
              </a:rPr>
              <a:t>5) Лидер должен быть обаятельной, яркой, ЦЕЛОЙ личностью.</a:t>
            </a:r>
          </a:p>
        </p:txBody>
      </p:sp>
      <p:sp>
        <p:nvSpPr>
          <p:cNvPr id="3" name="Овал 2"/>
          <p:cNvSpPr/>
          <p:nvPr/>
        </p:nvSpPr>
        <p:spPr>
          <a:xfrm>
            <a:off x="6732240" y="5558649"/>
            <a:ext cx="1801332"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smtClean="0"/>
              <a:t>1, 3, 5</a:t>
            </a:r>
            <a:endParaRPr lang="ru-RU" sz="24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Прямоугольник 1"/>
          <p:cNvSpPr>
            <a:spLocks noChangeArrowheads="1"/>
          </p:cNvSpPr>
          <p:nvPr/>
        </p:nvSpPr>
        <p:spPr bwMode="auto">
          <a:xfrm>
            <a:off x="611188" y="1052513"/>
            <a:ext cx="7993062" cy="1200150"/>
          </a:xfrm>
          <a:prstGeom prst="rect">
            <a:avLst/>
          </a:prstGeom>
          <a:noFill/>
          <a:ln w="9525">
            <a:noFill/>
            <a:miter lim="800000"/>
            <a:headEnd/>
            <a:tailEnd/>
          </a:ln>
        </p:spPr>
        <p:txBody>
          <a:bodyPr>
            <a:spAutoFit/>
          </a:bodyPr>
          <a:lstStyle/>
          <a:p>
            <a:pPr algn="just"/>
            <a:r>
              <a:rPr lang="ru-RU" sz="2400">
                <a:latin typeface="Times New Roman" pitchFamily="18" charset="0"/>
                <a:cs typeface="Times New Roman" pitchFamily="18" charset="0"/>
              </a:rPr>
              <a:t>1) ЖИЗНЕННАЯ мудрость передается из уст в уста, от бабушек внукам, с каждым прожитым веком становясь все более ценной.</a:t>
            </a:r>
          </a:p>
        </p:txBody>
      </p:sp>
      <p:sp>
        <p:nvSpPr>
          <p:cNvPr id="17410" name="Прямоугольник 2"/>
          <p:cNvSpPr>
            <a:spLocks noChangeArrowheads="1"/>
          </p:cNvSpPr>
          <p:nvPr/>
        </p:nvSpPr>
        <p:spPr bwMode="auto">
          <a:xfrm>
            <a:off x="652463" y="3313113"/>
            <a:ext cx="7993062" cy="1939925"/>
          </a:xfrm>
          <a:prstGeom prst="rect">
            <a:avLst/>
          </a:prstGeom>
          <a:noFill/>
          <a:ln w="9525">
            <a:noFill/>
            <a:miter lim="800000"/>
            <a:headEnd/>
            <a:tailEnd/>
          </a:ln>
        </p:spPr>
        <p:txBody>
          <a:bodyPr>
            <a:spAutoFit/>
          </a:bodyPr>
          <a:lstStyle/>
          <a:p>
            <a:pPr algn="just"/>
            <a:r>
              <a:rPr lang="ru-RU" sz="2400" dirty="0">
                <a:latin typeface="Times New Roman" pitchFamily="18" charset="0"/>
                <a:cs typeface="Times New Roman" pitchFamily="18" charset="0"/>
              </a:rPr>
              <a:t>Жизненный </a:t>
            </a:r>
            <a:r>
              <a:rPr lang="ru-RU" sz="2400" i="1" dirty="0">
                <a:latin typeface="Times New Roman" pitchFamily="18" charset="0"/>
                <a:cs typeface="Times New Roman" pitchFamily="18" charset="0"/>
              </a:rPr>
              <a:t>(близкий к жизни, к действительности; важный для жизни) – </a:t>
            </a:r>
            <a:r>
              <a:rPr lang="ru-RU" sz="2400" i="1" dirty="0" smtClean="0">
                <a:latin typeface="Times New Roman" pitchFamily="18" charset="0"/>
                <a:cs typeface="Times New Roman" pitchFamily="18" charset="0"/>
              </a:rPr>
              <a:t>цель</a:t>
            </a:r>
            <a:r>
              <a:rPr lang="ru-RU" sz="2400" i="1" dirty="0" smtClean="0">
                <a:latin typeface="Times New Roman" pitchFamily="18" charset="0"/>
                <a:cs typeface="Times New Roman" pitchFamily="18" charset="0"/>
              </a:rPr>
              <a:t> </a:t>
            </a:r>
            <a:endParaRPr lang="ru-RU" sz="2400" i="1" dirty="0">
              <a:latin typeface="Times New Roman" pitchFamily="18" charset="0"/>
              <a:cs typeface="Times New Roman" pitchFamily="18" charset="0"/>
            </a:endParaRPr>
          </a:p>
          <a:p>
            <a:pPr algn="just"/>
            <a:endParaRPr lang="ru-RU" sz="2400" dirty="0">
              <a:latin typeface="Times New Roman" pitchFamily="18" charset="0"/>
              <a:cs typeface="Times New Roman" pitchFamily="18" charset="0"/>
            </a:endParaRPr>
          </a:p>
          <a:p>
            <a:pPr algn="just"/>
            <a:r>
              <a:rPr lang="ru-RU" sz="2400" dirty="0">
                <a:latin typeface="Times New Roman" pitchFamily="18" charset="0"/>
                <a:cs typeface="Times New Roman" pitchFamily="18" charset="0"/>
              </a:rPr>
              <a:t>Житейский </a:t>
            </a:r>
            <a:r>
              <a:rPr lang="ru-RU" sz="2400" i="1" dirty="0">
                <a:latin typeface="Times New Roman" pitchFamily="18" charset="0"/>
                <a:cs typeface="Times New Roman" pitchFamily="18" charset="0"/>
              </a:rPr>
              <a:t>(обыденный, свойственный повседневной жизни) – мудрость, дело</a:t>
            </a:r>
            <a:endParaRPr lang="ru-RU"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Прямоугольник 1"/>
          <p:cNvSpPr>
            <a:spLocks noChangeArrowheads="1"/>
          </p:cNvSpPr>
          <p:nvPr/>
        </p:nvSpPr>
        <p:spPr bwMode="auto">
          <a:xfrm>
            <a:off x="611188" y="1196975"/>
            <a:ext cx="7921625" cy="830263"/>
          </a:xfrm>
          <a:prstGeom prst="rect">
            <a:avLst/>
          </a:prstGeom>
          <a:noFill/>
          <a:ln w="9525">
            <a:noFill/>
            <a:miter lim="800000"/>
            <a:headEnd/>
            <a:tailEnd/>
          </a:ln>
        </p:spPr>
        <p:txBody>
          <a:bodyPr>
            <a:spAutoFit/>
          </a:bodyPr>
          <a:lstStyle/>
          <a:p>
            <a:pPr algn="just"/>
            <a:r>
              <a:rPr lang="ru-RU" sz="2400">
                <a:latin typeface="Times New Roman" pitchFamily="18" charset="0"/>
                <a:cs typeface="Times New Roman" pitchFamily="18" charset="0"/>
              </a:rPr>
              <a:t>2) Есть ВЕЧНЫЕ человеческие ценности, среди них – стремление к равенству и справедливости.</a:t>
            </a:r>
          </a:p>
        </p:txBody>
      </p:sp>
      <p:sp>
        <p:nvSpPr>
          <p:cNvPr id="18434" name="Прямоугольник 2"/>
          <p:cNvSpPr>
            <a:spLocks noChangeArrowheads="1"/>
          </p:cNvSpPr>
          <p:nvPr/>
        </p:nvSpPr>
        <p:spPr bwMode="auto">
          <a:xfrm>
            <a:off x="581025" y="2781300"/>
            <a:ext cx="7921625" cy="2308225"/>
          </a:xfrm>
          <a:prstGeom prst="rect">
            <a:avLst/>
          </a:prstGeom>
          <a:noFill/>
          <a:ln w="9525">
            <a:noFill/>
            <a:miter lim="800000"/>
            <a:headEnd/>
            <a:tailEnd/>
          </a:ln>
        </p:spPr>
        <p:txBody>
          <a:bodyPr>
            <a:spAutoFit/>
          </a:bodyPr>
          <a:lstStyle/>
          <a:p>
            <a:pPr algn="just"/>
            <a:r>
              <a:rPr lang="ru-RU" sz="2400">
                <a:latin typeface="Times New Roman" pitchFamily="18" charset="0"/>
                <a:cs typeface="Times New Roman" pitchFamily="18" charset="0"/>
              </a:rPr>
              <a:t>Вечный</a:t>
            </a:r>
            <a:r>
              <a:rPr lang="ru-RU" sz="2400" b="1">
                <a:latin typeface="Times New Roman" pitchFamily="18" charset="0"/>
                <a:cs typeface="Times New Roman" pitchFamily="18" charset="0"/>
              </a:rPr>
              <a:t> </a:t>
            </a:r>
            <a:r>
              <a:rPr lang="ru-RU" sz="2400" i="1">
                <a:latin typeface="Times New Roman" pitchFamily="18" charset="0"/>
                <a:cs typeface="Times New Roman" pitchFamily="18" charset="0"/>
              </a:rPr>
              <a:t>(не перестающий существовать, сохраняющийся на многие века) – человеческие ценности, понятия, истина, мерзлота, льды, слава, хранение.</a:t>
            </a:r>
          </a:p>
          <a:p>
            <a:pPr algn="just"/>
            <a:endParaRPr lang="ru-RU" sz="2400">
              <a:latin typeface="Times New Roman" pitchFamily="18" charset="0"/>
              <a:cs typeface="Times New Roman" pitchFamily="18" charset="0"/>
            </a:endParaRPr>
          </a:p>
          <a:p>
            <a:pPr algn="just"/>
            <a:r>
              <a:rPr lang="ru-RU" sz="2400">
                <a:latin typeface="Times New Roman" pitchFamily="18" charset="0"/>
                <a:cs typeface="Times New Roman" pitchFamily="18" charset="0"/>
              </a:rPr>
              <a:t>Вековой</a:t>
            </a:r>
            <a:r>
              <a:rPr lang="ru-RU" sz="2400" b="1">
                <a:latin typeface="Times New Roman" pitchFamily="18" charset="0"/>
                <a:cs typeface="Times New Roman" pitchFamily="18" charset="0"/>
              </a:rPr>
              <a:t> </a:t>
            </a:r>
            <a:r>
              <a:rPr lang="ru-RU" sz="2400" i="1">
                <a:latin typeface="Times New Roman" pitchFamily="18" charset="0"/>
                <a:cs typeface="Times New Roman" pitchFamily="18" charset="0"/>
              </a:rPr>
              <a:t>(многолетний, давний, существующий века) – дуб, роща, слой пыли, опыт, традиции.</a:t>
            </a:r>
            <a:endParaRPr lang="ru-RU" sz="240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Прямоугольник 1"/>
          <p:cNvSpPr>
            <a:spLocks noChangeArrowheads="1"/>
          </p:cNvSpPr>
          <p:nvPr/>
        </p:nvSpPr>
        <p:spPr bwMode="auto">
          <a:xfrm>
            <a:off x="755650" y="1235075"/>
            <a:ext cx="7848600" cy="831850"/>
          </a:xfrm>
          <a:prstGeom prst="rect">
            <a:avLst/>
          </a:prstGeom>
          <a:noFill/>
          <a:ln w="9525">
            <a:noFill/>
            <a:miter lim="800000"/>
            <a:headEnd/>
            <a:tailEnd/>
          </a:ln>
        </p:spPr>
        <p:txBody>
          <a:bodyPr>
            <a:spAutoFit/>
          </a:bodyPr>
          <a:lstStyle/>
          <a:p>
            <a:pPr algn="just"/>
            <a:r>
              <a:rPr lang="ru-RU" sz="2400">
                <a:latin typeface="Times New Roman" pitchFamily="18" charset="0"/>
                <a:cs typeface="Times New Roman" pitchFamily="18" charset="0"/>
              </a:rPr>
              <a:t>3) Каждый человек должен оставить ДОБРОТНУЮ память о себе.</a:t>
            </a:r>
          </a:p>
        </p:txBody>
      </p:sp>
      <p:sp>
        <p:nvSpPr>
          <p:cNvPr id="19458" name="Прямоугольник 2"/>
          <p:cNvSpPr>
            <a:spLocks noChangeArrowheads="1"/>
          </p:cNvSpPr>
          <p:nvPr/>
        </p:nvSpPr>
        <p:spPr bwMode="auto">
          <a:xfrm>
            <a:off x="755650" y="2636838"/>
            <a:ext cx="7848600" cy="2308225"/>
          </a:xfrm>
          <a:prstGeom prst="rect">
            <a:avLst/>
          </a:prstGeom>
          <a:noFill/>
          <a:ln w="9525">
            <a:noFill/>
            <a:miter lim="800000"/>
            <a:headEnd/>
            <a:tailEnd/>
          </a:ln>
        </p:spPr>
        <p:txBody>
          <a:bodyPr>
            <a:spAutoFit/>
          </a:bodyPr>
          <a:lstStyle/>
          <a:p>
            <a:pPr algn="just"/>
            <a:r>
              <a:rPr lang="ru-RU" sz="2400" dirty="0">
                <a:latin typeface="Times New Roman" pitchFamily="18" charset="0"/>
                <a:cs typeface="Times New Roman" pitchFamily="18" charset="0"/>
              </a:rPr>
              <a:t>Добрый </a:t>
            </a:r>
            <a:r>
              <a:rPr lang="ru-RU" sz="2400" i="1" dirty="0">
                <a:latin typeface="Times New Roman" pitchFamily="18" charset="0"/>
                <a:cs typeface="Times New Roman" pitchFamily="18" charset="0"/>
              </a:rPr>
              <a:t>(делающий добро другим, хороший, безукоризненный) – душа, глаза, лицо, малыш, улыбка, память,  вести, отношение, дела</a:t>
            </a:r>
          </a:p>
          <a:p>
            <a:pPr algn="just"/>
            <a:endParaRPr lang="ru-RU" sz="2400" dirty="0">
              <a:latin typeface="Times New Roman" pitchFamily="18" charset="0"/>
              <a:cs typeface="Times New Roman" pitchFamily="18" charset="0"/>
            </a:endParaRPr>
          </a:p>
          <a:p>
            <a:pPr algn="just"/>
            <a:r>
              <a:rPr lang="ru-RU" sz="2400" dirty="0">
                <a:latin typeface="Times New Roman" pitchFamily="18" charset="0"/>
                <a:cs typeface="Times New Roman" pitchFamily="18" charset="0"/>
              </a:rPr>
              <a:t>Добротный </a:t>
            </a:r>
            <a:r>
              <a:rPr lang="ru-RU" sz="2400" i="1" dirty="0">
                <a:latin typeface="Times New Roman" pitchFamily="18" charset="0"/>
                <a:cs typeface="Times New Roman" pitchFamily="18" charset="0"/>
              </a:rPr>
              <a:t>(доброкачественный, прочный)</a:t>
            </a:r>
            <a:r>
              <a:rPr lang="ru-RU" sz="2400" dirty="0">
                <a:latin typeface="Times New Roman" pitchFamily="18" charset="0"/>
                <a:cs typeface="Times New Roman" pitchFamily="18" charset="0"/>
              </a:rPr>
              <a:t> – </a:t>
            </a:r>
            <a:r>
              <a:rPr lang="ru-RU" sz="2400" i="1" dirty="0">
                <a:latin typeface="Times New Roman" pitchFamily="18" charset="0"/>
                <a:cs typeface="Times New Roman" pitchFamily="18" charset="0"/>
              </a:rPr>
              <a:t>мебель, дом, изделие.</a:t>
            </a:r>
            <a:endParaRPr lang="ru-RU"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Прямоугольник 1"/>
          <p:cNvSpPr>
            <a:spLocks noChangeArrowheads="1"/>
          </p:cNvSpPr>
          <p:nvPr/>
        </p:nvSpPr>
        <p:spPr bwMode="auto">
          <a:xfrm>
            <a:off x="684213" y="1412875"/>
            <a:ext cx="7704137" cy="1200150"/>
          </a:xfrm>
          <a:prstGeom prst="rect">
            <a:avLst/>
          </a:prstGeom>
          <a:noFill/>
          <a:ln w="9525">
            <a:noFill/>
            <a:miter lim="800000"/>
            <a:headEnd/>
            <a:tailEnd/>
          </a:ln>
        </p:spPr>
        <p:txBody>
          <a:bodyPr>
            <a:spAutoFit/>
          </a:bodyPr>
          <a:lstStyle/>
          <a:p>
            <a:pPr algn="just"/>
            <a:r>
              <a:rPr lang="ru-RU" sz="2400">
                <a:latin typeface="Times New Roman" pitchFamily="18" charset="0"/>
                <a:cs typeface="Times New Roman" pitchFamily="18" charset="0"/>
              </a:rPr>
              <a:t>4) Важное значение для дальнейшей жизни имеют ПРАКТИЧЕСКИЕ навыки, приобретённые в раннем детстве.</a:t>
            </a:r>
          </a:p>
        </p:txBody>
      </p:sp>
      <p:sp>
        <p:nvSpPr>
          <p:cNvPr id="20482" name="Прямоугольник 2"/>
          <p:cNvSpPr>
            <a:spLocks noChangeArrowheads="1"/>
          </p:cNvSpPr>
          <p:nvPr/>
        </p:nvSpPr>
        <p:spPr bwMode="auto">
          <a:xfrm>
            <a:off x="684213" y="3141663"/>
            <a:ext cx="7704137" cy="1938337"/>
          </a:xfrm>
          <a:prstGeom prst="rect">
            <a:avLst/>
          </a:prstGeom>
          <a:noFill/>
          <a:ln w="9525">
            <a:noFill/>
            <a:miter lim="800000"/>
            <a:headEnd/>
            <a:tailEnd/>
          </a:ln>
        </p:spPr>
        <p:txBody>
          <a:bodyPr>
            <a:spAutoFit/>
          </a:bodyPr>
          <a:lstStyle/>
          <a:p>
            <a:pPr algn="just"/>
            <a:r>
              <a:rPr lang="ru-RU" sz="2400" dirty="0">
                <a:latin typeface="Times New Roman" pitchFamily="18" charset="0"/>
                <a:cs typeface="Times New Roman" pitchFamily="18" charset="0"/>
              </a:rPr>
              <a:t>Практичный </a:t>
            </a:r>
            <a:r>
              <a:rPr lang="ru-RU" sz="2400" i="1" dirty="0">
                <a:latin typeface="Times New Roman" pitchFamily="18" charset="0"/>
                <a:cs typeface="Times New Roman" pitchFamily="18" charset="0"/>
              </a:rPr>
              <a:t>(деловитый, удобный, выгодный, экономный) –</a:t>
            </a:r>
            <a:r>
              <a:rPr lang="ru-RU" sz="2400" dirty="0">
                <a:latin typeface="Times New Roman" pitchFamily="18" charset="0"/>
                <a:cs typeface="Times New Roman" pitchFamily="18" charset="0"/>
              </a:rPr>
              <a:t> </a:t>
            </a:r>
            <a:r>
              <a:rPr lang="ru-RU" sz="2400" i="1" dirty="0">
                <a:latin typeface="Times New Roman" pitchFamily="18" charset="0"/>
                <a:cs typeface="Times New Roman" pitchFamily="18" charset="0"/>
              </a:rPr>
              <a:t>приятель, одежда, способ</a:t>
            </a:r>
          </a:p>
          <a:p>
            <a:pPr algn="just"/>
            <a:endParaRPr lang="ru-RU" sz="2400" dirty="0">
              <a:latin typeface="Times New Roman" pitchFamily="18" charset="0"/>
              <a:cs typeface="Times New Roman" pitchFamily="18" charset="0"/>
            </a:endParaRPr>
          </a:p>
          <a:p>
            <a:pPr algn="just"/>
            <a:r>
              <a:rPr lang="ru-RU" sz="2400" dirty="0">
                <a:latin typeface="Times New Roman" pitchFamily="18" charset="0"/>
                <a:cs typeface="Times New Roman" pitchFamily="18" charset="0"/>
              </a:rPr>
              <a:t>Практический </a:t>
            </a:r>
            <a:r>
              <a:rPr lang="ru-RU" sz="2400" i="1" dirty="0">
                <a:latin typeface="Times New Roman" pitchFamily="18" charset="0"/>
                <a:cs typeface="Times New Roman" pitchFamily="18" charset="0"/>
              </a:rPr>
              <a:t>(относящийся к области жизненного опыта) – работа, значение, навыки, жизнь, занятия</a:t>
            </a:r>
            <a:endParaRPr lang="ru-RU"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Прямоугольник 1"/>
          <p:cNvSpPr>
            <a:spLocks noChangeArrowheads="1"/>
          </p:cNvSpPr>
          <p:nvPr/>
        </p:nvSpPr>
        <p:spPr bwMode="auto">
          <a:xfrm>
            <a:off x="755650" y="1213643"/>
            <a:ext cx="7632700" cy="830263"/>
          </a:xfrm>
          <a:prstGeom prst="rect">
            <a:avLst/>
          </a:prstGeom>
          <a:noFill/>
          <a:ln w="9525">
            <a:noFill/>
            <a:miter lim="800000"/>
            <a:headEnd/>
            <a:tailEnd/>
          </a:ln>
        </p:spPr>
        <p:txBody>
          <a:bodyPr>
            <a:spAutoFit/>
          </a:bodyPr>
          <a:lstStyle/>
          <a:p>
            <a:pPr algn="just"/>
            <a:r>
              <a:rPr lang="ru-RU" sz="2400" dirty="0">
                <a:latin typeface="Times New Roman" pitchFamily="18" charset="0"/>
                <a:cs typeface="Times New Roman" pitchFamily="18" charset="0"/>
              </a:rPr>
              <a:t>5) Лидер должен быть обаятельной, яркой, ЦЕЛОЙ личностью.</a:t>
            </a:r>
          </a:p>
        </p:txBody>
      </p:sp>
      <p:sp>
        <p:nvSpPr>
          <p:cNvPr id="21506" name="Прямоугольник 2"/>
          <p:cNvSpPr>
            <a:spLocks noChangeArrowheads="1"/>
          </p:cNvSpPr>
          <p:nvPr/>
        </p:nvSpPr>
        <p:spPr bwMode="auto">
          <a:xfrm>
            <a:off x="756541" y="2780928"/>
            <a:ext cx="7632700" cy="3046988"/>
          </a:xfrm>
          <a:prstGeom prst="rect">
            <a:avLst/>
          </a:prstGeom>
          <a:noFill/>
          <a:ln w="9525">
            <a:noFill/>
            <a:miter lim="800000"/>
            <a:headEnd/>
            <a:tailEnd/>
          </a:ln>
        </p:spPr>
        <p:txBody>
          <a:bodyPr>
            <a:spAutoFit/>
          </a:bodyPr>
          <a:lstStyle/>
          <a:p>
            <a:pPr algn="just"/>
            <a:r>
              <a:rPr lang="ru-RU" sz="2400" dirty="0">
                <a:latin typeface="Times New Roman" pitchFamily="18" charset="0"/>
                <a:cs typeface="Times New Roman" pitchFamily="18" charset="0"/>
              </a:rPr>
              <a:t>целый </a:t>
            </a:r>
            <a:r>
              <a:rPr lang="ru-RU" sz="2400" i="1" dirty="0">
                <a:latin typeface="Times New Roman" pitchFamily="18" charset="0"/>
                <a:cs typeface="Times New Roman" pitchFamily="18" charset="0"/>
              </a:rPr>
              <a:t>(полный, значительный, неповреждённый) – день, стакан, ваза, история, книга,  </a:t>
            </a:r>
            <a:r>
              <a:rPr lang="ru-RU" sz="2400" i="1" dirty="0" smtClean="0">
                <a:latin typeface="Times New Roman" pitchFamily="18" charset="0"/>
                <a:cs typeface="Times New Roman" pitchFamily="18" charset="0"/>
              </a:rPr>
              <a:t>библиотека</a:t>
            </a:r>
          </a:p>
          <a:p>
            <a:pPr algn="just"/>
            <a:endParaRPr lang="ru-RU" sz="2400" dirty="0">
              <a:latin typeface="Times New Roman" pitchFamily="18" charset="0"/>
              <a:cs typeface="Times New Roman" pitchFamily="18" charset="0"/>
            </a:endParaRPr>
          </a:p>
          <a:p>
            <a:pPr algn="just"/>
            <a:r>
              <a:rPr lang="ru-RU" sz="2400" dirty="0">
                <a:latin typeface="Times New Roman" pitchFamily="18" charset="0"/>
                <a:cs typeface="Times New Roman" pitchFamily="18" charset="0"/>
              </a:rPr>
              <a:t>целостный </a:t>
            </a:r>
            <a:r>
              <a:rPr lang="ru-RU" sz="2400" i="1" dirty="0">
                <a:latin typeface="Times New Roman" pitchFamily="18" charset="0"/>
                <a:cs typeface="Times New Roman" pitchFamily="18" charset="0"/>
              </a:rPr>
              <a:t>(обладающий внутренним единством) – впечатление, </a:t>
            </a:r>
            <a:r>
              <a:rPr lang="ru-RU" sz="2400" i="1" dirty="0" smtClean="0">
                <a:latin typeface="Times New Roman" pitchFamily="18" charset="0"/>
                <a:cs typeface="Times New Roman" pitchFamily="18" charset="0"/>
              </a:rPr>
              <a:t>теория</a:t>
            </a:r>
          </a:p>
          <a:p>
            <a:pPr algn="just"/>
            <a:endParaRPr lang="ru-RU" sz="2400" dirty="0">
              <a:latin typeface="Times New Roman" pitchFamily="18" charset="0"/>
              <a:cs typeface="Times New Roman" pitchFamily="18" charset="0"/>
            </a:endParaRPr>
          </a:p>
          <a:p>
            <a:pPr algn="just"/>
            <a:r>
              <a:rPr lang="ru-RU" sz="2400" dirty="0">
                <a:latin typeface="Times New Roman" pitchFamily="18" charset="0"/>
                <a:cs typeface="Times New Roman" pitchFamily="18" charset="0"/>
              </a:rPr>
              <a:t>цельный </a:t>
            </a:r>
            <a:r>
              <a:rPr lang="ru-RU" sz="2400" i="1" dirty="0">
                <a:latin typeface="Times New Roman" pitchFamily="18" charset="0"/>
                <a:cs typeface="Times New Roman" pitchFamily="18" charset="0"/>
              </a:rPr>
              <a:t>(состоящий из одного куска, сплошной; в перен. знач. то же, что целостный) – характер, личность</a:t>
            </a:r>
            <a:endParaRPr lang="ru-RU"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DVSECTIONID" val="Unk8vjtC9q0JAXtyxsX2O5"/>
</p:tagLst>
</file>

<file path=ppt/tags/tag2.xml><?xml version="1.0" encoding="utf-8"?>
<p:tagLst xmlns:a="http://schemas.openxmlformats.org/drawingml/2006/main" xmlns:r="http://schemas.openxmlformats.org/officeDocument/2006/relationships" xmlns:p="http://schemas.openxmlformats.org/presentationml/2006/main">
  <p:tag name="DVSHAPEID" val="Rcuf4iZwLgLEPe9Eifdx3u"/>
</p:tagLst>
</file>

<file path=ppt/tags/tag3.xml><?xml version="1.0" encoding="utf-8"?>
<p:tagLst xmlns:a="http://schemas.openxmlformats.org/drawingml/2006/main" xmlns:r="http://schemas.openxmlformats.org/officeDocument/2006/relationships" xmlns:p="http://schemas.openxmlformats.org/presentationml/2006/main">
  <p:tag name="DVSHAPEID" val="uzParF19LzvJyR9qw266In"/>
</p:tagLst>
</file>

<file path=ppt/tags/tag4.xml><?xml version="1.0" encoding="utf-8"?>
<p:tagLst xmlns:a="http://schemas.openxmlformats.org/drawingml/2006/main" xmlns:r="http://schemas.openxmlformats.org/officeDocument/2006/relationships" xmlns:p="http://schemas.openxmlformats.org/presentationml/2006/main">
  <p:tag name="DVSECTIONID" val="Unk8vjtC9q0JAXtyxsX2O5"/>
</p:tagLst>
</file>

<file path=ppt/tags/tag5.xml><?xml version="1.0" encoding="utf-8"?>
<p:tagLst xmlns:a="http://schemas.openxmlformats.org/drawingml/2006/main" xmlns:r="http://schemas.openxmlformats.org/officeDocument/2006/relationships" xmlns:p="http://schemas.openxmlformats.org/presentationml/2006/main">
  <p:tag name="DVSHAPEID" val="Rcuf4iZwLgLEPe9Eifdx3u"/>
</p:tagLst>
</file>

<file path=ppt/tags/tag6.xml><?xml version="1.0" encoding="utf-8"?>
<p:tagLst xmlns:a="http://schemas.openxmlformats.org/drawingml/2006/main" xmlns:r="http://schemas.openxmlformats.org/officeDocument/2006/relationships" xmlns:p="http://schemas.openxmlformats.org/presentationml/2006/main">
  <p:tag name="DVSHAPEID" val="uzParF19LzvJyR9qw266In"/>
</p:tagLst>
</file>

<file path=ppt/tags/tag7.xml><?xml version="1.0" encoding="utf-8"?>
<p:tagLst xmlns:a="http://schemas.openxmlformats.org/drawingml/2006/main" xmlns:r="http://schemas.openxmlformats.org/officeDocument/2006/relationships" xmlns:p="http://schemas.openxmlformats.org/presentationml/2006/main">
  <p:tag name="DVSECTIONID" val="Unk8vjtC9q0JAXtyxsX2O5"/>
</p:tagLst>
</file>

<file path=ppt/tags/tag8.xml><?xml version="1.0" encoding="utf-8"?>
<p:tagLst xmlns:a="http://schemas.openxmlformats.org/drawingml/2006/main" xmlns:r="http://schemas.openxmlformats.org/officeDocument/2006/relationships" xmlns:p="http://schemas.openxmlformats.org/presentationml/2006/main">
  <p:tag name="DVSHAPEID" val="Rcuf4iZwLgLEPe9Eifdx3u"/>
</p:tagLst>
</file>

<file path=ppt/tags/tag9.xml><?xml version="1.0" encoding="utf-8"?>
<p:tagLst xmlns:a="http://schemas.openxmlformats.org/drawingml/2006/main" xmlns:r="http://schemas.openxmlformats.org/officeDocument/2006/relationships" xmlns:p="http://schemas.openxmlformats.org/presentationml/2006/main">
  <p:tag name="DVSHAPEID" val="uzParF19LzvJyR9qw266In"/>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Поток">
  <a:themeElements>
    <a:clrScheme name="Волна">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Поток">
      <a:majorFont>
        <a:latin typeface=""/>
        <a:ea typeface=""/>
        <a:cs typeface=""/>
      </a:majorFont>
      <a:minorFont>
        <a:latin typeface=""/>
        <a:ea typeface=""/>
        <a:cs typeface=""/>
      </a:minorFont>
    </a:fontScheme>
    <a:fmtScheme name="Поток">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430</TotalTime>
  <Words>1471</Words>
  <Application>Microsoft Office PowerPoint</Application>
  <PresentationFormat>Экран (4:3)</PresentationFormat>
  <Paragraphs>146</Paragraphs>
  <Slides>23</Slides>
  <Notes>3</Notes>
  <HiddenSlides>0</HiddenSlides>
  <MMClips>0</MMClips>
  <ScaleCrop>false</ScaleCrop>
  <HeadingPairs>
    <vt:vector size="4" baseType="variant">
      <vt:variant>
        <vt:lpstr>Тема</vt:lpstr>
      </vt:variant>
      <vt:variant>
        <vt:i4>1</vt:i4>
      </vt:variant>
      <vt:variant>
        <vt:lpstr>Заголовки слайдов</vt:lpstr>
      </vt:variant>
      <vt:variant>
        <vt:i4>23</vt:i4>
      </vt:variant>
    </vt:vector>
  </HeadingPairs>
  <TitlesOfParts>
    <vt:vector size="24" baseType="lpstr">
      <vt:lpstr>Поток</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Укажите вид соподчинения в следующих сложноподчиненных предложениях.</vt:lpstr>
      <vt:lpstr>Укажите вид соподчинения в следующих сложноподчиненных предложениях.</vt:lpstr>
      <vt:lpstr>Укажите вид соподчинения в следующих сложноподчиненных предложениях.</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Шадчинская СОШ</dc:creator>
  <cp:lastModifiedBy>Шадчинская СОШ</cp:lastModifiedBy>
  <cp:revision>18</cp:revision>
  <dcterms:created xsi:type="dcterms:W3CDTF">2012-02-26T18:47:44Z</dcterms:created>
  <dcterms:modified xsi:type="dcterms:W3CDTF">2012-02-27T21:00:02Z</dcterms:modified>
</cp:coreProperties>
</file>